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diagrams/data1.xml" ContentType="application/vnd.openxmlformats-officedocument.drawingml.diagramData+xml"/>
  <Override PartName="/ppt/presentation.xml" ContentType="application/vnd.openxmlformats-officedocument.presentationml.presentation.main+xml"/>
  <Override PartName="/ppt/slides/slide39.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46.xml" ContentType="application/vnd.openxmlformats-officedocument.presentationml.slide+xml"/>
  <Override PartName="/ppt/slides/slide28.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4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40.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9.xml" ContentType="application/vnd.openxmlformats-officedocument.presentationml.slide+xml"/>
  <Override PartName="/ppt/slides/slide58.xml" ContentType="application/vnd.openxmlformats-officedocument.presentationml.slide+xml"/>
  <Override PartName="/ppt/slides/slide30.xml" ContentType="application/vnd.openxmlformats-officedocument.presentationml.slide+xml"/>
  <Override PartName="/ppt/slides/slide42.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1.xml" ContentType="application/vnd.openxmlformats-officedocument.presentationml.slide+xml"/>
  <Override PartName="/ppt/slides/slide38.xml" ContentType="application/vnd.openxmlformats-officedocument.presentationml.slide+xml"/>
  <Override PartName="/ppt/slides/slide35.xml" ContentType="application/vnd.openxmlformats-officedocument.presentationml.slide+xml"/>
  <Override PartName="/ppt/slides/slide43.xml" ContentType="application/vnd.openxmlformats-officedocument.presentationml.slide+xml"/>
  <Override PartName="/ppt/slides/slide34.xml" ContentType="application/vnd.openxmlformats-officedocument.presentationml.slide+xml"/>
  <Override PartName="/ppt/slides/slide45.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4.xml" ContentType="application/vnd.openxmlformats-officedocument.presentationml.slide+xml"/>
  <Override PartName="/ppt/slides/slide33.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50.xml" ContentType="application/vnd.openxmlformats-officedocument.presentationml.slide+xml"/>
  <Override PartName="/ppt/slides/slide6.xml" ContentType="application/vnd.openxmlformats-officedocument.presentationml.slide+xml"/>
  <Override PartName="/ppt/slides/slide56.xml" ContentType="application/vnd.openxmlformats-officedocument.presentationml.slide+xml"/>
  <Override PartName="/ppt/slides/slide7.xml" ContentType="application/vnd.openxmlformats-officedocument.presentationml.slide+xml"/>
  <Override PartName="/ppt/slides/slide55.xml" ContentType="application/vnd.openxmlformats-officedocument.presentationml.slide+xml"/>
  <Override PartName="/ppt/slides/slide8.xml" ContentType="application/vnd.openxmlformats-officedocument.presentationml.slide+xml"/>
  <Override PartName="/ppt/slides/slide17.xml" ContentType="application/vnd.openxmlformats-officedocument.presentationml.slide+xml"/>
  <Override PartName="/ppt/slides/slide60.xml" ContentType="application/vnd.openxmlformats-officedocument.presentationml.slide+xml"/>
  <Override PartName="/ppt/slides/slide5.xml" ContentType="application/vnd.openxmlformats-officedocument.presentationml.slide+xml"/>
  <Override PartName="/ppt/slides/slide57.xml" ContentType="application/vnd.openxmlformats-officedocument.presentationml.slide+xml"/>
  <Override PartName="/ppt/slides/slide1.xml" ContentType="application/vnd.openxmlformats-officedocument.presentationml.slide+xml"/>
  <Override PartName="/ppt/slides/slide5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4.xml" ContentType="application/vnd.openxmlformats-officedocument.presentationml.slide+xml"/>
  <Override PartName="/ppt/slides/slide9.xml" ContentType="application/vnd.openxmlformats-officedocument.presentationml.slide+xml"/>
  <Override PartName="/ppt/slides/slide16.xml" ContentType="application/vnd.openxmlformats-officedocument.presentationml.slide+xml"/>
  <Override PartName="/ppt/slides/slide13.xml" ContentType="application/vnd.openxmlformats-officedocument.presentationml.slide+xml"/>
  <Override PartName="/ppt/slides/slide10.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51.xml" ContentType="application/vnd.openxmlformats-officedocument.presentationml.slide+xml"/>
  <Override PartName="/ppt/slides/slide12.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11.xml" ContentType="application/vnd.openxmlformats-officedocument.presentationml.slide+xml"/>
  <Override PartName="/ppt/slideMasters/slideMaster1.xml" ContentType="application/vnd.openxmlformats-officedocument.presentationml.slideMaster+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13.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1.xml" ContentType="application/vnd.openxmlformats-officedocument.presentationml.notesSlide+xml"/>
  <Override PartName="/ppt/notesSlides/notesSlide44.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notesSlides/notesSlide41.xml" ContentType="application/vnd.openxmlformats-officedocument.presentationml.notesSlide+xml"/>
  <Override PartName="/ppt/notesSlides/notesSlide40.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9.xml" ContentType="application/vnd.openxmlformats-officedocument.presentationml.notesSlide+xml"/>
  <Override PartName="/ppt/notesSlides/notesSlide48.xml" ContentType="application/vnd.openxmlformats-officedocument.presentationml.notesSlide+xml"/>
  <Override PartName="/ppt/notesSlides/notesSlide32.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37.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diagrams/colors1.xml" ContentType="application/vnd.openxmlformats-officedocument.drawingml.diagramColors+xml"/>
  <Override PartName="/ppt/handoutMasters/handoutMaster1.xml" ContentType="application/vnd.openxmlformats-officedocument.presentationml.handoutMaster+xml"/>
  <Override PartName="/ppt/diagrams/quickStyle1.xml" ContentType="application/vnd.openxmlformats-officedocument.drawingml.diagramStyle+xml"/>
  <Override PartName="/ppt/diagrams/layout1.xml" ContentType="application/vnd.openxmlformats-officedocument.drawingml.diagramLayou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62"/>
  </p:notesMasterIdLst>
  <p:handoutMasterIdLst>
    <p:handoutMasterId r:id="rId63"/>
  </p:handoutMasterIdLst>
  <p:sldIdLst>
    <p:sldId id="256" r:id="rId2"/>
    <p:sldId id="269" r:id="rId3"/>
    <p:sldId id="270" r:id="rId4"/>
    <p:sldId id="274" r:id="rId5"/>
    <p:sldId id="320" r:id="rId6"/>
    <p:sldId id="408" r:id="rId7"/>
    <p:sldId id="380" r:id="rId8"/>
    <p:sldId id="381" r:id="rId9"/>
    <p:sldId id="382" r:id="rId10"/>
    <p:sldId id="325" r:id="rId11"/>
    <p:sldId id="383" r:id="rId12"/>
    <p:sldId id="387" r:id="rId13"/>
    <p:sldId id="393" r:id="rId14"/>
    <p:sldId id="329" r:id="rId15"/>
    <p:sldId id="330" r:id="rId16"/>
    <p:sldId id="331" r:id="rId17"/>
    <p:sldId id="394" r:id="rId18"/>
    <p:sldId id="388" r:id="rId19"/>
    <p:sldId id="390" r:id="rId20"/>
    <p:sldId id="352" r:id="rId21"/>
    <p:sldId id="395" r:id="rId22"/>
    <p:sldId id="355" r:id="rId23"/>
    <p:sldId id="397" r:id="rId24"/>
    <p:sldId id="362" r:id="rId25"/>
    <p:sldId id="363" r:id="rId26"/>
    <p:sldId id="364" r:id="rId27"/>
    <p:sldId id="402" r:id="rId28"/>
    <p:sldId id="403" r:id="rId29"/>
    <p:sldId id="404" r:id="rId30"/>
    <p:sldId id="400" r:id="rId31"/>
    <p:sldId id="401" r:id="rId32"/>
    <p:sldId id="372" r:id="rId33"/>
    <p:sldId id="405" r:id="rId34"/>
    <p:sldId id="374" r:id="rId35"/>
    <p:sldId id="406" r:id="rId36"/>
    <p:sldId id="407" r:id="rId37"/>
    <p:sldId id="319" r:id="rId38"/>
    <p:sldId id="300" r:id="rId39"/>
    <p:sldId id="301" r:id="rId40"/>
    <p:sldId id="303" r:id="rId41"/>
    <p:sldId id="304" r:id="rId42"/>
    <p:sldId id="305" r:id="rId43"/>
    <p:sldId id="317" r:id="rId44"/>
    <p:sldId id="316" r:id="rId45"/>
    <p:sldId id="318" r:id="rId46"/>
    <p:sldId id="308" r:id="rId47"/>
    <p:sldId id="309" r:id="rId48"/>
    <p:sldId id="310" r:id="rId49"/>
    <p:sldId id="311" r:id="rId50"/>
    <p:sldId id="312" r:id="rId51"/>
    <p:sldId id="313" r:id="rId52"/>
    <p:sldId id="314" r:id="rId53"/>
    <p:sldId id="296" r:id="rId54"/>
    <p:sldId id="297" r:id="rId55"/>
    <p:sldId id="298" r:id="rId56"/>
    <p:sldId id="299" r:id="rId57"/>
    <p:sldId id="276" r:id="rId58"/>
    <p:sldId id="277" r:id="rId59"/>
    <p:sldId id="268" r:id="rId60"/>
    <p:sldId id="411" r:id="rId61"/>
  </p:sldIdLst>
  <p:sldSz cx="9906000" cy="6858000" type="A4"/>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15620"/>
    <p:restoredTop sz="75880" autoAdjust="0"/>
  </p:normalViewPr>
  <p:slideViewPr>
    <p:cSldViewPr snapToGrid="0">
      <p:cViewPr varScale="1">
        <p:scale>
          <a:sx n="80" d="100"/>
          <a:sy n="80" d="100"/>
        </p:scale>
        <p:origin x="-1458" y="-90"/>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6" d="100"/>
          <a:sy n="66" d="100"/>
        </p:scale>
        <p:origin x="-3062" y="-96"/>
      </p:cViewPr>
      <p:guideLst>
        <p:guide orient="horz" pos="3223"/>
        <p:guide pos="2236"/>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handoutMaster" Target="handoutMasters/handoutMaster1.xml"/><Relationship Id="rId68"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image" Target="../media/image10.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D31674-9DA2-491B-8E24-6E4072AEA7F8}" type="doc">
      <dgm:prSet loTypeId="urn:microsoft.com/office/officeart/2005/8/layout/hList7#1" loCatId="list" qsTypeId="urn:microsoft.com/office/officeart/2005/8/quickstyle/simple1" qsCatId="simple" csTypeId="urn:microsoft.com/office/officeart/2005/8/colors/accent0_2" csCatId="mainScheme" phldr="1"/>
      <dgm:spPr/>
    </dgm:pt>
    <dgm:pt modelId="{5BC72767-B819-4259-81A5-011B7E62480E}">
      <dgm:prSet phldrT="[Text]" custT="1"/>
      <dgm:spPr/>
      <dgm:t>
        <a:bodyPr/>
        <a:lstStyle/>
        <a:p>
          <a:r>
            <a:rPr lang="en-US" sz="1400" b="1" dirty="0" smtClean="0">
              <a:solidFill>
                <a:srgbClr val="FF0000"/>
              </a:solidFill>
            </a:rPr>
            <a:t>Authorities for EPR</a:t>
          </a:r>
          <a:endParaRPr lang="mk-MK" sz="1400" b="1" dirty="0">
            <a:solidFill>
              <a:srgbClr val="FF0000"/>
            </a:solidFill>
          </a:endParaRPr>
        </a:p>
      </dgm:t>
    </dgm:pt>
    <dgm:pt modelId="{5C96151B-BC47-482E-A0F5-2149E2D3DAA4}" type="parTrans" cxnId="{CD67B04D-8B96-47B4-A7D8-6D4395E0B3CB}">
      <dgm:prSet/>
      <dgm:spPr/>
      <dgm:t>
        <a:bodyPr/>
        <a:lstStyle/>
        <a:p>
          <a:endParaRPr lang="mk-MK"/>
        </a:p>
      </dgm:t>
    </dgm:pt>
    <dgm:pt modelId="{BDD98C20-96E6-4B49-90AC-6E83829E0920}" type="sibTrans" cxnId="{CD67B04D-8B96-47B4-A7D8-6D4395E0B3CB}">
      <dgm:prSet/>
      <dgm:spPr/>
      <dgm:t>
        <a:bodyPr/>
        <a:lstStyle/>
        <a:p>
          <a:endParaRPr lang="mk-MK"/>
        </a:p>
      </dgm:t>
    </dgm:pt>
    <dgm:pt modelId="{88EEEA9E-876B-4551-9CAA-A5D140C4D312}">
      <dgm:prSet phldrT="[Text]" custT="1"/>
      <dgm:spPr/>
      <dgm:t>
        <a:bodyPr/>
        <a:lstStyle/>
        <a:p>
          <a:r>
            <a:rPr lang="en-US" sz="1300" b="1" dirty="0" smtClean="0">
              <a:solidFill>
                <a:srgbClr val="FF0000"/>
              </a:solidFill>
            </a:rPr>
            <a:t>Organization and staffing</a:t>
          </a:r>
          <a:endParaRPr lang="mk-MK" sz="1300" b="1" dirty="0">
            <a:solidFill>
              <a:srgbClr val="FF0000"/>
            </a:solidFill>
          </a:endParaRPr>
        </a:p>
      </dgm:t>
    </dgm:pt>
    <dgm:pt modelId="{C37F4E21-840A-448E-868E-88E4291D86A3}" type="parTrans" cxnId="{2CC6E508-661D-49FF-99C4-F8211CC80008}">
      <dgm:prSet/>
      <dgm:spPr/>
      <dgm:t>
        <a:bodyPr/>
        <a:lstStyle/>
        <a:p>
          <a:endParaRPr lang="mk-MK"/>
        </a:p>
      </dgm:t>
    </dgm:pt>
    <dgm:pt modelId="{73EE118D-3DA5-4853-AE24-165ADF81FF71}" type="sibTrans" cxnId="{2CC6E508-661D-49FF-99C4-F8211CC80008}">
      <dgm:prSet/>
      <dgm:spPr/>
      <dgm:t>
        <a:bodyPr/>
        <a:lstStyle/>
        <a:p>
          <a:endParaRPr lang="mk-MK"/>
        </a:p>
      </dgm:t>
    </dgm:pt>
    <dgm:pt modelId="{CBA37EC9-9A6E-4238-AE58-4317C0F18E55}">
      <dgm:prSet phldrT="[Text]" custT="1"/>
      <dgm:spPr/>
      <dgm:t>
        <a:bodyPr/>
        <a:lstStyle/>
        <a:p>
          <a:r>
            <a:rPr lang="en-GB" sz="1300" b="1" dirty="0" smtClean="0">
              <a:solidFill>
                <a:srgbClr val="FF0000"/>
              </a:solidFill>
            </a:rPr>
            <a:t>Coordination</a:t>
          </a:r>
          <a:endParaRPr lang="mk-MK" sz="1300" b="1" dirty="0">
            <a:solidFill>
              <a:srgbClr val="FF0000"/>
            </a:solidFill>
          </a:endParaRPr>
        </a:p>
      </dgm:t>
    </dgm:pt>
    <dgm:pt modelId="{DEED5C8F-EBE5-4117-8391-AFFA8CB165CE}" type="parTrans" cxnId="{8E6CE808-E067-43C6-B7F0-28106C23605E}">
      <dgm:prSet/>
      <dgm:spPr/>
      <dgm:t>
        <a:bodyPr/>
        <a:lstStyle/>
        <a:p>
          <a:endParaRPr lang="mk-MK"/>
        </a:p>
      </dgm:t>
    </dgm:pt>
    <dgm:pt modelId="{C0B3763E-D8AD-4C80-AE25-CC090296DC55}" type="sibTrans" cxnId="{8E6CE808-E067-43C6-B7F0-28106C23605E}">
      <dgm:prSet/>
      <dgm:spPr/>
      <dgm:t>
        <a:bodyPr/>
        <a:lstStyle/>
        <a:p>
          <a:endParaRPr lang="mk-MK"/>
        </a:p>
      </dgm:t>
    </dgm:pt>
    <dgm:pt modelId="{BF20F694-934E-4685-AA62-048609CBB5EE}">
      <dgm:prSet custT="1"/>
      <dgm:spPr/>
      <dgm:t>
        <a:bodyPr/>
        <a:lstStyle/>
        <a:p>
          <a:r>
            <a:rPr lang="en-GB" sz="1400" b="1" dirty="0" smtClean="0">
              <a:solidFill>
                <a:srgbClr val="FF0000"/>
              </a:solidFill>
            </a:rPr>
            <a:t>Plans and procedures</a:t>
          </a:r>
        </a:p>
      </dgm:t>
    </dgm:pt>
    <dgm:pt modelId="{27458C63-668C-4273-9066-168FE78BE320}" type="parTrans" cxnId="{3C25C393-009A-44DF-B77F-F183B4E97A65}">
      <dgm:prSet/>
      <dgm:spPr/>
      <dgm:t>
        <a:bodyPr/>
        <a:lstStyle/>
        <a:p>
          <a:endParaRPr lang="mk-MK"/>
        </a:p>
      </dgm:t>
    </dgm:pt>
    <dgm:pt modelId="{FBD44201-03E2-4386-8C29-E7C06CC39E3E}" type="sibTrans" cxnId="{3C25C393-009A-44DF-B77F-F183B4E97A65}">
      <dgm:prSet/>
      <dgm:spPr/>
      <dgm:t>
        <a:bodyPr/>
        <a:lstStyle/>
        <a:p>
          <a:endParaRPr lang="mk-MK"/>
        </a:p>
      </dgm:t>
    </dgm:pt>
    <dgm:pt modelId="{1832B270-E81E-42D4-AEAB-70CF699D11DF}">
      <dgm:prSet custT="1"/>
      <dgm:spPr/>
      <dgm:t>
        <a:bodyPr/>
        <a:lstStyle/>
        <a:p>
          <a:r>
            <a:rPr lang="en-GB" sz="1400" b="1" dirty="0" smtClean="0">
              <a:solidFill>
                <a:srgbClr val="FF0000"/>
              </a:solidFill>
            </a:rPr>
            <a:t>Logistical support and facilities</a:t>
          </a:r>
        </a:p>
      </dgm:t>
    </dgm:pt>
    <dgm:pt modelId="{934C5AFD-3CD4-401C-97AC-28E0FA6B010E}" type="parTrans" cxnId="{8B95DE09-6F59-4213-8FE9-2744C0505F8E}">
      <dgm:prSet/>
      <dgm:spPr/>
      <dgm:t>
        <a:bodyPr/>
        <a:lstStyle/>
        <a:p>
          <a:endParaRPr lang="mk-MK"/>
        </a:p>
      </dgm:t>
    </dgm:pt>
    <dgm:pt modelId="{836CB3C0-74A6-4955-A83F-7FFC9AA30FDE}" type="sibTrans" cxnId="{8B95DE09-6F59-4213-8FE9-2744C0505F8E}">
      <dgm:prSet/>
      <dgm:spPr/>
      <dgm:t>
        <a:bodyPr/>
        <a:lstStyle/>
        <a:p>
          <a:endParaRPr lang="mk-MK"/>
        </a:p>
      </dgm:t>
    </dgm:pt>
    <dgm:pt modelId="{4721728A-B284-4730-A947-7E4BAAB893B2}">
      <dgm:prSet custT="1"/>
      <dgm:spPr/>
      <dgm:t>
        <a:bodyPr/>
        <a:lstStyle/>
        <a:p>
          <a:r>
            <a:rPr lang="en-GB" sz="1400" b="1" dirty="0" smtClean="0">
              <a:solidFill>
                <a:srgbClr val="FF0000"/>
              </a:solidFill>
            </a:rPr>
            <a:t>Training, drills and exercises</a:t>
          </a:r>
        </a:p>
      </dgm:t>
    </dgm:pt>
    <dgm:pt modelId="{8DF9FFC2-1116-458F-834F-B968BE530618}" type="parTrans" cxnId="{5E288F55-32A5-4F7D-BCEE-6CA4A1CFE66B}">
      <dgm:prSet/>
      <dgm:spPr/>
      <dgm:t>
        <a:bodyPr/>
        <a:lstStyle/>
        <a:p>
          <a:endParaRPr lang="mk-MK"/>
        </a:p>
      </dgm:t>
    </dgm:pt>
    <dgm:pt modelId="{4BC26803-3575-432D-81FF-3FC1A0053D1E}" type="sibTrans" cxnId="{5E288F55-32A5-4F7D-BCEE-6CA4A1CFE66B}">
      <dgm:prSet/>
      <dgm:spPr/>
      <dgm:t>
        <a:bodyPr/>
        <a:lstStyle/>
        <a:p>
          <a:endParaRPr lang="mk-MK"/>
        </a:p>
      </dgm:t>
    </dgm:pt>
    <dgm:pt modelId="{9EFD31B8-EDBC-48E5-B39E-5D9336EBBC1C}">
      <dgm:prSet custT="1"/>
      <dgm:spPr/>
      <dgm:t>
        <a:bodyPr/>
        <a:lstStyle/>
        <a:p>
          <a:r>
            <a:rPr lang="en-GB" sz="1400" b="1" dirty="0" smtClean="0">
              <a:solidFill>
                <a:srgbClr val="FF0000"/>
              </a:solidFill>
            </a:rPr>
            <a:t>QM programme</a:t>
          </a:r>
          <a:endParaRPr lang="en-GB" altLang="en-US" sz="1400" b="1" i="1" dirty="0" smtClean="0">
            <a:solidFill>
              <a:srgbClr val="FF0000"/>
            </a:solidFill>
          </a:endParaRPr>
        </a:p>
      </dgm:t>
    </dgm:pt>
    <dgm:pt modelId="{98C5C008-C229-49CF-8991-359D7D71068A}" type="parTrans" cxnId="{258219E1-417E-45CA-A8E3-3BB30EF25F5E}">
      <dgm:prSet/>
      <dgm:spPr/>
      <dgm:t>
        <a:bodyPr/>
        <a:lstStyle/>
        <a:p>
          <a:endParaRPr lang="mk-MK"/>
        </a:p>
      </dgm:t>
    </dgm:pt>
    <dgm:pt modelId="{CE8118CF-9506-4350-AE1F-4B2BD28340A2}" type="sibTrans" cxnId="{258219E1-417E-45CA-A8E3-3BB30EF25F5E}">
      <dgm:prSet/>
      <dgm:spPr/>
      <dgm:t>
        <a:bodyPr/>
        <a:lstStyle/>
        <a:p>
          <a:endParaRPr lang="mk-MK"/>
        </a:p>
      </dgm:t>
    </dgm:pt>
    <dgm:pt modelId="{FC29F82D-D7E3-4330-8C5A-59048299AA05}" type="pres">
      <dgm:prSet presAssocID="{3FD31674-9DA2-491B-8E24-6E4072AEA7F8}" presName="Name0" presStyleCnt="0">
        <dgm:presLayoutVars>
          <dgm:dir/>
          <dgm:resizeHandles val="exact"/>
        </dgm:presLayoutVars>
      </dgm:prSet>
      <dgm:spPr/>
    </dgm:pt>
    <dgm:pt modelId="{685D7EAE-DB94-4EF9-AEC7-AEC9972EDAAC}" type="pres">
      <dgm:prSet presAssocID="{3FD31674-9DA2-491B-8E24-6E4072AEA7F8}" presName="fgShape" presStyleLbl="fgShp" presStyleIdx="0" presStyleCnt="1"/>
      <dgm:spPr>
        <a:solidFill>
          <a:srgbClr val="FFFF00"/>
        </a:solidFill>
        <a:ln>
          <a:solidFill>
            <a:srgbClr val="000000"/>
          </a:solidFill>
        </a:ln>
      </dgm:spPr>
    </dgm:pt>
    <dgm:pt modelId="{D0D84BAD-68EB-4AA4-A688-E306802186F3}" type="pres">
      <dgm:prSet presAssocID="{3FD31674-9DA2-491B-8E24-6E4072AEA7F8}" presName="linComp" presStyleCnt="0"/>
      <dgm:spPr/>
    </dgm:pt>
    <dgm:pt modelId="{B4F16CB5-655E-4A63-87F6-0904E5F7AF29}" type="pres">
      <dgm:prSet presAssocID="{5BC72767-B819-4259-81A5-011B7E62480E}" presName="compNode" presStyleCnt="0"/>
      <dgm:spPr/>
    </dgm:pt>
    <dgm:pt modelId="{F853089B-19E2-48FC-8479-D5C7967E6FFA}" type="pres">
      <dgm:prSet presAssocID="{5BC72767-B819-4259-81A5-011B7E62480E}" presName="bkgdShape" presStyleLbl="node1" presStyleIdx="0" presStyleCnt="7"/>
      <dgm:spPr/>
      <dgm:t>
        <a:bodyPr/>
        <a:lstStyle/>
        <a:p>
          <a:endParaRPr lang="mk-MK"/>
        </a:p>
      </dgm:t>
    </dgm:pt>
    <dgm:pt modelId="{429EF323-28A0-4B70-AA28-F7AEF5A6CDC8}" type="pres">
      <dgm:prSet presAssocID="{5BC72767-B819-4259-81A5-011B7E62480E}" presName="nodeTx" presStyleLbl="node1" presStyleIdx="0" presStyleCnt="7">
        <dgm:presLayoutVars>
          <dgm:bulletEnabled val="1"/>
        </dgm:presLayoutVars>
      </dgm:prSet>
      <dgm:spPr/>
      <dgm:t>
        <a:bodyPr/>
        <a:lstStyle/>
        <a:p>
          <a:endParaRPr lang="mk-MK"/>
        </a:p>
      </dgm:t>
    </dgm:pt>
    <dgm:pt modelId="{93DA2C2B-AC75-47C5-8EC4-D8E54FEA1BFE}" type="pres">
      <dgm:prSet presAssocID="{5BC72767-B819-4259-81A5-011B7E62480E}" presName="invisiNode" presStyleLbl="node1" presStyleIdx="0" presStyleCnt="7"/>
      <dgm:spPr/>
    </dgm:pt>
    <dgm:pt modelId="{B9A78478-B926-41E8-8EFA-A8ACCAD9A1E1}" type="pres">
      <dgm:prSet presAssocID="{5BC72767-B819-4259-81A5-011B7E62480E}" presName="imagNode" presStyleLbl="fgImgPlace1" presStyleIdx="0" presStyleCnt="7"/>
      <dgm:spPr>
        <a:blipFill rotWithShape="0">
          <a:blip xmlns:r="http://schemas.openxmlformats.org/officeDocument/2006/relationships" r:embed="rId1"/>
          <a:stretch>
            <a:fillRect/>
          </a:stretch>
        </a:blipFill>
      </dgm:spPr>
    </dgm:pt>
    <dgm:pt modelId="{93BF366D-04EE-42AF-B92E-8BA192E9DDCC}" type="pres">
      <dgm:prSet presAssocID="{BDD98C20-96E6-4B49-90AC-6E83829E0920}" presName="sibTrans" presStyleLbl="sibTrans2D1" presStyleIdx="0" presStyleCnt="0"/>
      <dgm:spPr/>
      <dgm:t>
        <a:bodyPr/>
        <a:lstStyle/>
        <a:p>
          <a:endParaRPr lang="mk-MK"/>
        </a:p>
      </dgm:t>
    </dgm:pt>
    <dgm:pt modelId="{32B89A3B-AD43-4D49-BDC1-357698950634}" type="pres">
      <dgm:prSet presAssocID="{88EEEA9E-876B-4551-9CAA-A5D140C4D312}" presName="compNode" presStyleCnt="0"/>
      <dgm:spPr/>
    </dgm:pt>
    <dgm:pt modelId="{33989D46-09F4-451C-9DEA-98C4207DEFE7}" type="pres">
      <dgm:prSet presAssocID="{88EEEA9E-876B-4551-9CAA-A5D140C4D312}" presName="bkgdShape" presStyleLbl="node1" presStyleIdx="1" presStyleCnt="7"/>
      <dgm:spPr/>
      <dgm:t>
        <a:bodyPr/>
        <a:lstStyle/>
        <a:p>
          <a:endParaRPr lang="mk-MK"/>
        </a:p>
      </dgm:t>
    </dgm:pt>
    <dgm:pt modelId="{A4BE1DC4-2977-433A-9997-60874BA8E8FD}" type="pres">
      <dgm:prSet presAssocID="{88EEEA9E-876B-4551-9CAA-A5D140C4D312}" presName="nodeTx" presStyleLbl="node1" presStyleIdx="1" presStyleCnt="7">
        <dgm:presLayoutVars>
          <dgm:bulletEnabled val="1"/>
        </dgm:presLayoutVars>
      </dgm:prSet>
      <dgm:spPr/>
      <dgm:t>
        <a:bodyPr/>
        <a:lstStyle/>
        <a:p>
          <a:endParaRPr lang="mk-MK"/>
        </a:p>
      </dgm:t>
    </dgm:pt>
    <dgm:pt modelId="{65CF4112-4480-4217-8E38-E8EE0F4BD3E2}" type="pres">
      <dgm:prSet presAssocID="{88EEEA9E-876B-4551-9CAA-A5D140C4D312}" presName="invisiNode" presStyleLbl="node1" presStyleIdx="1" presStyleCnt="7"/>
      <dgm:spPr/>
    </dgm:pt>
    <dgm:pt modelId="{D7827950-18CF-4930-AAB3-F79A492391D1}" type="pres">
      <dgm:prSet presAssocID="{88EEEA9E-876B-4551-9CAA-A5D140C4D312}" presName="imagNode" presStyleLbl="fgImgPlace1" presStyleIdx="1" presStyleCnt="7"/>
      <dgm:spPr>
        <a:blipFill rotWithShape="0">
          <a:blip xmlns:r="http://schemas.openxmlformats.org/officeDocument/2006/relationships" r:embed="rId2"/>
          <a:stretch>
            <a:fillRect/>
          </a:stretch>
        </a:blipFill>
      </dgm:spPr>
    </dgm:pt>
    <dgm:pt modelId="{661F5D06-EC5F-424D-873E-12542649EDD0}" type="pres">
      <dgm:prSet presAssocID="{73EE118D-3DA5-4853-AE24-165ADF81FF71}" presName="sibTrans" presStyleLbl="sibTrans2D1" presStyleIdx="0" presStyleCnt="0"/>
      <dgm:spPr/>
      <dgm:t>
        <a:bodyPr/>
        <a:lstStyle/>
        <a:p>
          <a:endParaRPr lang="mk-MK"/>
        </a:p>
      </dgm:t>
    </dgm:pt>
    <dgm:pt modelId="{921B39CF-8883-46C8-A77E-1113B041D7CC}" type="pres">
      <dgm:prSet presAssocID="{CBA37EC9-9A6E-4238-AE58-4317C0F18E55}" presName="compNode" presStyleCnt="0"/>
      <dgm:spPr/>
    </dgm:pt>
    <dgm:pt modelId="{AED22A83-D8A4-419C-AB74-4538F5D53DDB}" type="pres">
      <dgm:prSet presAssocID="{CBA37EC9-9A6E-4238-AE58-4317C0F18E55}" presName="bkgdShape" presStyleLbl="node1" presStyleIdx="2" presStyleCnt="7"/>
      <dgm:spPr/>
      <dgm:t>
        <a:bodyPr/>
        <a:lstStyle/>
        <a:p>
          <a:endParaRPr lang="mk-MK"/>
        </a:p>
      </dgm:t>
    </dgm:pt>
    <dgm:pt modelId="{0D8CEDDA-E87C-4E51-B87C-A37A2FD63E2F}" type="pres">
      <dgm:prSet presAssocID="{CBA37EC9-9A6E-4238-AE58-4317C0F18E55}" presName="nodeTx" presStyleLbl="node1" presStyleIdx="2" presStyleCnt="7">
        <dgm:presLayoutVars>
          <dgm:bulletEnabled val="1"/>
        </dgm:presLayoutVars>
      </dgm:prSet>
      <dgm:spPr/>
      <dgm:t>
        <a:bodyPr/>
        <a:lstStyle/>
        <a:p>
          <a:endParaRPr lang="mk-MK"/>
        </a:p>
      </dgm:t>
    </dgm:pt>
    <dgm:pt modelId="{17523960-6ABA-458C-80E8-B6A83DD421C2}" type="pres">
      <dgm:prSet presAssocID="{CBA37EC9-9A6E-4238-AE58-4317C0F18E55}" presName="invisiNode" presStyleLbl="node1" presStyleIdx="2" presStyleCnt="7"/>
      <dgm:spPr/>
    </dgm:pt>
    <dgm:pt modelId="{27EE9303-A417-4FE2-84F3-22AB8DA8E581}" type="pres">
      <dgm:prSet presAssocID="{CBA37EC9-9A6E-4238-AE58-4317C0F18E55}" presName="imagNode" presStyleLbl="fgImgPlace1" presStyleIdx="2" presStyleCnt="7"/>
      <dgm:spPr>
        <a:blipFill rotWithShape="0">
          <a:blip xmlns:r="http://schemas.openxmlformats.org/officeDocument/2006/relationships" r:embed="rId3"/>
          <a:stretch>
            <a:fillRect/>
          </a:stretch>
        </a:blipFill>
      </dgm:spPr>
    </dgm:pt>
    <dgm:pt modelId="{E83BB284-7A23-4A4A-8D4B-8DE43D59E4E1}" type="pres">
      <dgm:prSet presAssocID="{C0B3763E-D8AD-4C80-AE25-CC090296DC55}" presName="sibTrans" presStyleLbl="sibTrans2D1" presStyleIdx="0" presStyleCnt="0"/>
      <dgm:spPr/>
      <dgm:t>
        <a:bodyPr/>
        <a:lstStyle/>
        <a:p>
          <a:endParaRPr lang="mk-MK"/>
        </a:p>
      </dgm:t>
    </dgm:pt>
    <dgm:pt modelId="{04D1F8E9-46DC-4DA9-9D47-27FED42B6D71}" type="pres">
      <dgm:prSet presAssocID="{BF20F694-934E-4685-AA62-048609CBB5EE}" presName="compNode" presStyleCnt="0"/>
      <dgm:spPr/>
    </dgm:pt>
    <dgm:pt modelId="{7F1F7708-7F3A-45D0-84DF-43E427119570}" type="pres">
      <dgm:prSet presAssocID="{BF20F694-934E-4685-AA62-048609CBB5EE}" presName="bkgdShape" presStyleLbl="node1" presStyleIdx="3" presStyleCnt="7"/>
      <dgm:spPr/>
      <dgm:t>
        <a:bodyPr/>
        <a:lstStyle/>
        <a:p>
          <a:endParaRPr lang="mk-MK"/>
        </a:p>
      </dgm:t>
    </dgm:pt>
    <dgm:pt modelId="{A41B9ADC-3ABA-4B18-84AC-CD20CED5F261}" type="pres">
      <dgm:prSet presAssocID="{BF20F694-934E-4685-AA62-048609CBB5EE}" presName="nodeTx" presStyleLbl="node1" presStyleIdx="3" presStyleCnt="7">
        <dgm:presLayoutVars>
          <dgm:bulletEnabled val="1"/>
        </dgm:presLayoutVars>
      </dgm:prSet>
      <dgm:spPr/>
      <dgm:t>
        <a:bodyPr/>
        <a:lstStyle/>
        <a:p>
          <a:endParaRPr lang="mk-MK"/>
        </a:p>
      </dgm:t>
    </dgm:pt>
    <dgm:pt modelId="{0F0B5949-1FDC-42FA-A5BF-0AF3944D03B1}" type="pres">
      <dgm:prSet presAssocID="{BF20F694-934E-4685-AA62-048609CBB5EE}" presName="invisiNode" presStyleLbl="node1" presStyleIdx="3" presStyleCnt="7"/>
      <dgm:spPr/>
    </dgm:pt>
    <dgm:pt modelId="{AF88D302-86AB-4C0C-9ECF-D209DFA3AA1E}" type="pres">
      <dgm:prSet presAssocID="{BF20F694-934E-4685-AA62-048609CBB5EE}" presName="imagNode" presStyleLbl="fgImgPlace1" presStyleIdx="3" presStyleCnt="7"/>
      <dgm:spPr>
        <a:blipFill rotWithShape="0">
          <a:blip xmlns:r="http://schemas.openxmlformats.org/officeDocument/2006/relationships" r:embed="rId4"/>
          <a:stretch>
            <a:fillRect/>
          </a:stretch>
        </a:blipFill>
      </dgm:spPr>
    </dgm:pt>
    <dgm:pt modelId="{3E7B7ABB-974B-47A8-AD81-2FCB4881A15B}" type="pres">
      <dgm:prSet presAssocID="{FBD44201-03E2-4386-8C29-E7C06CC39E3E}" presName="sibTrans" presStyleLbl="sibTrans2D1" presStyleIdx="0" presStyleCnt="0"/>
      <dgm:spPr/>
      <dgm:t>
        <a:bodyPr/>
        <a:lstStyle/>
        <a:p>
          <a:endParaRPr lang="mk-MK"/>
        </a:p>
      </dgm:t>
    </dgm:pt>
    <dgm:pt modelId="{1A01177C-7413-47F5-A776-D7CD45FA9EAC}" type="pres">
      <dgm:prSet presAssocID="{1832B270-E81E-42D4-AEAB-70CF699D11DF}" presName="compNode" presStyleCnt="0"/>
      <dgm:spPr/>
    </dgm:pt>
    <dgm:pt modelId="{A6938D2B-E540-4110-9D98-B6CC7497EBE2}" type="pres">
      <dgm:prSet presAssocID="{1832B270-E81E-42D4-AEAB-70CF699D11DF}" presName="bkgdShape" presStyleLbl="node1" presStyleIdx="4" presStyleCnt="7"/>
      <dgm:spPr/>
      <dgm:t>
        <a:bodyPr/>
        <a:lstStyle/>
        <a:p>
          <a:endParaRPr lang="mk-MK"/>
        </a:p>
      </dgm:t>
    </dgm:pt>
    <dgm:pt modelId="{9AB66A06-8F5C-4F6A-87EE-F134B7D6CD68}" type="pres">
      <dgm:prSet presAssocID="{1832B270-E81E-42D4-AEAB-70CF699D11DF}" presName="nodeTx" presStyleLbl="node1" presStyleIdx="4" presStyleCnt="7">
        <dgm:presLayoutVars>
          <dgm:bulletEnabled val="1"/>
        </dgm:presLayoutVars>
      </dgm:prSet>
      <dgm:spPr/>
      <dgm:t>
        <a:bodyPr/>
        <a:lstStyle/>
        <a:p>
          <a:endParaRPr lang="mk-MK"/>
        </a:p>
      </dgm:t>
    </dgm:pt>
    <dgm:pt modelId="{15D5213E-823C-4053-9E96-A1CC9539EC3C}" type="pres">
      <dgm:prSet presAssocID="{1832B270-E81E-42D4-AEAB-70CF699D11DF}" presName="invisiNode" presStyleLbl="node1" presStyleIdx="4" presStyleCnt="7"/>
      <dgm:spPr/>
    </dgm:pt>
    <dgm:pt modelId="{190EA85D-B274-4E9C-97E5-D0269AC88FF1}" type="pres">
      <dgm:prSet presAssocID="{1832B270-E81E-42D4-AEAB-70CF699D11DF}" presName="imagNode" presStyleLbl="fgImgPlace1" presStyleIdx="4" presStyleCnt="7"/>
      <dgm:spPr>
        <a:blipFill rotWithShape="0">
          <a:blip xmlns:r="http://schemas.openxmlformats.org/officeDocument/2006/relationships" r:embed="rId5"/>
          <a:stretch>
            <a:fillRect/>
          </a:stretch>
        </a:blipFill>
      </dgm:spPr>
    </dgm:pt>
    <dgm:pt modelId="{EE0FEB72-A43F-46A3-BEEA-CF12DACA93D4}" type="pres">
      <dgm:prSet presAssocID="{836CB3C0-74A6-4955-A83F-7FFC9AA30FDE}" presName="sibTrans" presStyleLbl="sibTrans2D1" presStyleIdx="0" presStyleCnt="0"/>
      <dgm:spPr/>
      <dgm:t>
        <a:bodyPr/>
        <a:lstStyle/>
        <a:p>
          <a:endParaRPr lang="mk-MK"/>
        </a:p>
      </dgm:t>
    </dgm:pt>
    <dgm:pt modelId="{6BF6B669-5DE7-4481-8270-B27226B89D82}" type="pres">
      <dgm:prSet presAssocID="{4721728A-B284-4730-A947-7E4BAAB893B2}" presName="compNode" presStyleCnt="0"/>
      <dgm:spPr/>
    </dgm:pt>
    <dgm:pt modelId="{1FE8184B-A595-4F7B-85EC-D3E0FB1372DC}" type="pres">
      <dgm:prSet presAssocID="{4721728A-B284-4730-A947-7E4BAAB893B2}" presName="bkgdShape" presStyleLbl="node1" presStyleIdx="5" presStyleCnt="7"/>
      <dgm:spPr/>
      <dgm:t>
        <a:bodyPr/>
        <a:lstStyle/>
        <a:p>
          <a:endParaRPr lang="mk-MK"/>
        </a:p>
      </dgm:t>
    </dgm:pt>
    <dgm:pt modelId="{4C3290B0-EA9D-4312-8BA4-1B745CD4F702}" type="pres">
      <dgm:prSet presAssocID="{4721728A-B284-4730-A947-7E4BAAB893B2}" presName="nodeTx" presStyleLbl="node1" presStyleIdx="5" presStyleCnt="7">
        <dgm:presLayoutVars>
          <dgm:bulletEnabled val="1"/>
        </dgm:presLayoutVars>
      </dgm:prSet>
      <dgm:spPr/>
      <dgm:t>
        <a:bodyPr/>
        <a:lstStyle/>
        <a:p>
          <a:endParaRPr lang="mk-MK"/>
        </a:p>
      </dgm:t>
    </dgm:pt>
    <dgm:pt modelId="{C708F918-932B-4B75-A8A4-77D091DF91E4}" type="pres">
      <dgm:prSet presAssocID="{4721728A-B284-4730-A947-7E4BAAB893B2}" presName="invisiNode" presStyleLbl="node1" presStyleIdx="5" presStyleCnt="7"/>
      <dgm:spPr/>
    </dgm:pt>
    <dgm:pt modelId="{BC99444D-0CB1-45AF-87B2-AA918788DE93}" type="pres">
      <dgm:prSet presAssocID="{4721728A-B284-4730-A947-7E4BAAB893B2}" presName="imagNode" presStyleLbl="fgImgPlace1" presStyleIdx="5" presStyleCnt="7"/>
      <dgm:spPr>
        <a:blipFill rotWithShape="0">
          <a:blip xmlns:r="http://schemas.openxmlformats.org/officeDocument/2006/relationships" r:embed="rId6"/>
          <a:stretch>
            <a:fillRect/>
          </a:stretch>
        </a:blipFill>
      </dgm:spPr>
    </dgm:pt>
    <dgm:pt modelId="{8A9F95A3-5AA9-430E-9EB4-7A1A93A22C64}" type="pres">
      <dgm:prSet presAssocID="{4BC26803-3575-432D-81FF-3FC1A0053D1E}" presName="sibTrans" presStyleLbl="sibTrans2D1" presStyleIdx="0" presStyleCnt="0"/>
      <dgm:spPr/>
      <dgm:t>
        <a:bodyPr/>
        <a:lstStyle/>
        <a:p>
          <a:endParaRPr lang="mk-MK"/>
        </a:p>
      </dgm:t>
    </dgm:pt>
    <dgm:pt modelId="{2AA4A4B5-2F69-4EAE-A468-3453D0FD4AE4}" type="pres">
      <dgm:prSet presAssocID="{9EFD31B8-EDBC-48E5-B39E-5D9336EBBC1C}" presName="compNode" presStyleCnt="0"/>
      <dgm:spPr/>
    </dgm:pt>
    <dgm:pt modelId="{CA6BBD7A-5512-44A1-9249-385A11401F83}" type="pres">
      <dgm:prSet presAssocID="{9EFD31B8-EDBC-48E5-B39E-5D9336EBBC1C}" presName="bkgdShape" presStyleLbl="node1" presStyleIdx="6" presStyleCnt="7"/>
      <dgm:spPr/>
      <dgm:t>
        <a:bodyPr/>
        <a:lstStyle/>
        <a:p>
          <a:endParaRPr lang="mk-MK"/>
        </a:p>
      </dgm:t>
    </dgm:pt>
    <dgm:pt modelId="{38E45F71-66CC-4E89-8244-A129F547E8B9}" type="pres">
      <dgm:prSet presAssocID="{9EFD31B8-EDBC-48E5-B39E-5D9336EBBC1C}" presName="nodeTx" presStyleLbl="node1" presStyleIdx="6" presStyleCnt="7">
        <dgm:presLayoutVars>
          <dgm:bulletEnabled val="1"/>
        </dgm:presLayoutVars>
      </dgm:prSet>
      <dgm:spPr/>
      <dgm:t>
        <a:bodyPr/>
        <a:lstStyle/>
        <a:p>
          <a:endParaRPr lang="mk-MK"/>
        </a:p>
      </dgm:t>
    </dgm:pt>
    <dgm:pt modelId="{B7F6F6AB-ACD6-43DE-90E7-8705F1F1395D}" type="pres">
      <dgm:prSet presAssocID="{9EFD31B8-EDBC-48E5-B39E-5D9336EBBC1C}" presName="invisiNode" presStyleLbl="node1" presStyleIdx="6" presStyleCnt="7"/>
      <dgm:spPr/>
    </dgm:pt>
    <dgm:pt modelId="{967B4FA3-4861-4DE5-B385-D882CE04BDD4}" type="pres">
      <dgm:prSet presAssocID="{9EFD31B8-EDBC-48E5-B39E-5D9336EBBC1C}" presName="imagNode" presStyleLbl="fgImgPlace1" presStyleIdx="6" presStyleCnt="7"/>
      <dgm:spPr>
        <a:blipFill rotWithShape="0">
          <a:blip xmlns:r="http://schemas.openxmlformats.org/officeDocument/2006/relationships" r:embed="rId7"/>
          <a:stretch>
            <a:fillRect/>
          </a:stretch>
        </a:blipFill>
      </dgm:spPr>
    </dgm:pt>
  </dgm:ptLst>
  <dgm:cxnLst>
    <dgm:cxn modelId="{F207F469-91B0-4499-A868-85F05666F777}" type="presOf" srcId="{C0B3763E-D8AD-4C80-AE25-CC090296DC55}" destId="{E83BB284-7A23-4A4A-8D4B-8DE43D59E4E1}" srcOrd="0" destOrd="0" presId="urn:microsoft.com/office/officeart/2005/8/layout/hList7#1"/>
    <dgm:cxn modelId="{E3026775-0510-40B1-BF09-7BC4EAD120C0}" type="presOf" srcId="{5BC72767-B819-4259-81A5-011B7E62480E}" destId="{429EF323-28A0-4B70-AA28-F7AEF5A6CDC8}" srcOrd="1" destOrd="0" presId="urn:microsoft.com/office/officeart/2005/8/layout/hList7#1"/>
    <dgm:cxn modelId="{2CC6E508-661D-49FF-99C4-F8211CC80008}" srcId="{3FD31674-9DA2-491B-8E24-6E4072AEA7F8}" destId="{88EEEA9E-876B-4551-9CAA-A5D140C4D312}" srcOrd="1" destOrd="0" parTransId="{C37F4E21-840A-448E-868E-88E4291D86A3}" sibTransId="{73EE118D-3DA5-4853-AE24-165ADF81FF71}"/>
    <dgm:cxn modelId="{3C25C393-009A-44DF-B77F-F183B4E97A65}" srcId="{3FD31674-9DA2-491B-8E24-6E4072AEA7F8}" destId="{BF20F694-934E-4685-AA62-048609CBB5EE}" srcOrd="3" destOrd="0" parTransId="{27458C63-668C-4273-9066-168FE78BE320}" sibTransId="{FBD44201-03E2-4386-8C29-E7C06CC39E3E}"/>
    <dgm:cxn modelId="{A3D453BE-B2AD-4E39-9C6E-A5BF1F1DCCD2}" type="presOf" srcId="{9EFD31B8-EDBC-48E5-B39E-5D9336EBBC1C}" destId="{CA6BBD7A-5512-44A1-9249-385A11401F83}" srcOrd="0" destOrd="0" presId="urn:microsoft.com/office/officeart/2005/8/layout/hList7#1"/>
    <dgm:cxn modelId="{8E6CE808-E067-43C6-B7F0-28106C23605E}" srcId="{3FD31674-9DA2-491B-8E24-6E4072AEA7F8}" destId="{CBA37EC9-9A6E-4238-AE58-4317C0F18E55}" srcOrd="2" destOrd="0" parTransId="{DEED5C8F-EBE5-4117-8391-AFFA8CB165CE}" sibTransId="{C0B3763E-D8AD-4C80-AE25-CC090296DC55}"/>
    <dgm:cxn modelId="{6E0410CF-DABC-4EA3-B203-D323345FDBB0}" type="presOf" srcId="{3FD31674-9DA2-491B-8E24-6E4072AEA7F8}" destId="{FC29F82D-D7E3-4330-8C5A-59048299AA05}" srcOrd="0" destOrd="0" presId="urn:microsoft.com/office/officeart/2005/8/layout/hList7#1"/>
    <dgm:cxn modelId="{7A2032D1-67BF-42D4-983F-915B29B9C9A6}" type="presOf" srcId="{5BC72767-B819-4259-81A5-011B7E62480E}" destId="{F853089B-19E2-48FC-8479-D5C7967E6FFA}" srcOrd="0" destOrd="0" presId="urn:microsoft.com/office/officeart/2005/8/layout/hList7#1"/>
    <dgm:cxn modelId="{9C8C49D2-F99A-4C39-AF6D-B9027CDC15BD}" type="presOf" srcId="{BF20F694-934E-4685-AA62-048609CBB5EE}" destId="{7F1F7708-7F3A-45D0-84DF-43E427119570}" srcOrd="0" destOrd="0" presId="urn:microsoft.com/office/officeart/2005/8/layout/hList7#1"/>
    <dgm:cxn modelId="{1FD3336C-0AC2-4FC0-8A7C-05B5B6FA89B5}" type="presOf" srcId="{1832B270-E81E-42D4-AEAB-70CF699D11DF}" destId="{A6938D2B-E540-4110-9D98-B6CC7497EBE2}" srcOrd="0" destOrd="0" presId="urn:microsoft.com/office/officeart/2005/8/layout/hList7#1"/>
    <dgm:cxn modelId="{CF57CC20-DAD2-4996-BDA5-FBB5D4BBF67C}" type="presOf" srcId="{836CB3C0-74A6-4955-A83F-7FFC9AA30FDE}" destId="{EE0FEB72-A43F-46A3-BEEA-CF12DACA93D4}" srcOrd="0" destOrd="0" presId="urn:microsoft.com/office/officeart/2005/8/layout/hList7#1"/>
    <dgm:cxn modelId="{258219E1-417E-45CA-A8E3-3BB30EF25F5E}" srcId="{3FD31674-9DA2-491B-8E24-6E4072AEA7F8}" destId="{9EFD31B8-EDBC-48E5-B39E-5D9336EBBC1C}" srcOrd="6" destOrd="0" parTransId="{98C5C008-C229-49CF-8991-359D7D71068A}" sibTransId="{CE8118CF-9506-4350-AE1F-4B2BD28340A2}"/>
    <dgm:cxn modelId="{6754276E-E873-435D-8CA4-A31A47EF9843}" type="presOf" srcId="{9EFD31B8-EDBC-48E5-B39E-5D9336EBBC1C}" destId="{38E45F71-66CC-4E89-8244-A129F547E8B9}" srcOrd="1" destOrd="0" presId="urn:microsoft.com/office/officeart/2005/8/layout/hList7#1"/>
    <dgm:cxn modelId="{758A9F15-02DB-4EB0-A4F5-E17B1EFCFBD0}" type="presOf" srcId="{73EE118D-3DA5-4853-AE24-165ADF81FF71}" destId="{661F5D06-EC5F-424D-873E-12542649EDD0}" srcOrd="0" destOrd="0" presId="urn:microsoft.com/office/officeart/2005/8/layout/hList7#1"/>
    <dgm:cxn modelId="{5038CA08-BFD4-413A-93A9-357CD330FE3A}" type="presOf" srcId="{FBD44201-03E2-4386-8C29-E7C06CC39E3E}" destId="{3E7B7ABB-974B-47A8-AD81-2FCB4881A15B}" srcOrd="0" destOrd="0" presId="urn:microsoft.com/office/officeart/2005/8/layout/hList7#1"/>
    <dgm:cxn modelId="{E10D3334-2713-439D-AACE-7AA404F1F815}" type="presOf" srcId="{1832B270-E81E-42D4-AEAB-70CF699D11DF}" destId="{9AB66A06-8F5C-4F6A-87EE-F134B7D6CD68}" srcOrd="1" destOrd="0" presId="urn:microsoft.com/office/officeart/2005/8/layout/hList7#1"/>
    <dgm:cxn modelId="{0CF0E09E-1ACC-41F2-8C69-616B72A2FF95}" type="presOf" srcId="{CBA37EC9-9A6E-4238-AE58-4317C0F18E55}" destId="{AED22A83-D8A4-419C-AB74-4538F5D53DDB}" srcOrd="0" destOrd="0" presId="urn:microsoft.com/office/officeart/2005/8/layout/hList7#1"/>
    <dgm:cxn modelId="{61FAC9A0-6F4E-42D1-9F7A-44D47A7112A7}" type="presOf" srcId="{88EEEA9E-876B-4551-9CAA-A5D140C4D312}" destId="{A4BE1DC4-2977-433A-9997-60874BA8E8FD}" srcOrd="1" destOrd="0" presId="urn:microsoft.com/office/officeart/2005/8/layout/hList7#1"/>
    <dgm:cxn modelId="{1841F0A6-D973-4EAF-94BE-E715C58F0B95}" type="presOf" srcId="{4721728A-B284-4730-A947-7E4BAAB893B2}" destId="{4C3290B0-EA9D-4312-8BA4-1B745CD4F702}" srcOrd="1" destOrd="0" presId="urn:microsoft.com/office/officeart/2005/8/layout/hList7#1"/>
    <dgm:cxn modelId="{5E288F55-32A5-4F7D-BCEE-6CA4A1CFE66B}" srcId="{3FD31674-9DA2-491B-8E24-6E4072AEA7F8}" destId="{4721728A-B284-4730-A947-7E4BAAB893B2}" srcOrd="5" destOrd="0" parTransId="{8DF9FFC2-1116-458F-834F-B968BE530618}" sibTransId="{4BC26803-3575-432D-81FF-3FC1A0053D1E}"/>
    <dgm:cxn modelId="{F00B8948-8E85-47CB-87F6-1BDEBDC2FC95}" type="presOf" srcId="{BDD98C20-96E6-4B49-90AC-6E83829E0920}" destId="{93BF366D-04EE-42AF-B92E-8BA192E9DDCC}" srcOrd="0" destOrd="0" presId="urn:microsoft.com/office/officeart/2005/8/layout/hList7#1"/>
    <dgm:cxn modelId="{7A505AF0-9D7E-4C0C-AF0A-6B352F5EB208}" type="presOf" srcId="{BF20F694-934E-4685-AA62-048609CBB5EE}" destId="{A41B9ADC-3ABA-4B18-84AC-CD20CED5F261}" srcOrd="1" destOrd="0" presId="urn:microsoft.com/office/officeart/2005/8/layout/hList7#1"/>
    <dgm:cxn modelId="{CD67B04D-8B96-47B4-A7D8-6D4395E0B3CB}" srcId="{3FD31674-9DA2-491B-8E24-6E4072AEA7F8}" destId="{5BC72767-B819-4259-81A5-011B7E62480E}" srcOrd="0" destOrd="0" parTransId="{5C96151B-BC47-482E-A0F5-2149E2D3DAA4}" sibTransId="{BDD98C20-96E6-4B49-90AC-6E83829E0920}"/>
    <dgm:cxn modelId="{EAB54FA1-62A3-4FEF-8991-E6B99A388078}" type="presOf" srcId="{4BC26803-3575-432D-81FF-3FC1A0053D1E}" destId="{8A9F95A3-5AA9-430E-9EB4-7A1A93A22C64}" srcOrd="0" destOrd="0" presId="urn:microsoft.com/office/officeart/2005/8/layout/hList7#1"/>
    <dgm:cxn modelId="{A4121D29-ABE3-4400-BB10-B840727214A6}" type="presOf" srcId="{CBA37EC9-9A6E-4238-AE58-4317C0F18E55}" destId="{0D8CEDDA-E87C-4E51-B87C-A37A2FD63E2F}" srcOrd="1" destOrd="0" presId="urn:microsoft.com/office/officeart/2005/8/layout/hList7#1"/>
    <dgm:cxn modelId="{5CBF4309-3BC6-43D1-848F-FEFD2A1768CC}" type="presOf" srcId="{88EEEA9E-876B-4551-9CAA-A5D140C4D312}" destId="{33989D46-09F4-451C-9DEA-98C4207DEFE7}" srcOrd="0" destOrd="0" presId="urn:microsoft.com/office/officeart/2005/8/layout/hList7#1"/>
    <dgm:cxn modelId="{8B95DE09-6F59-4213-8FE9-2744C0505F8E}" srcId="{3FD31674-9DA2-491B-8E24-6E4072AEA7F8}" destId="{1832B270-E81E-42D4-AEAB-70CF699D11DF}" srcOrd="4" destOrd="0" parTransId="{934C5AFD-3CD4-401C-97AC-28E0FA6B010E}" sibTransId="{836CB3C0-74A6-4955-A83F-7FFC9AA30FDE}"/>
    <dgm:cxn modelId="{241F8E21-D66E-4427-8561-05CD022A8973}" type="presOf" srcId="{4721728A-B284-4730-A947-7E4BAAB893B2}" destId="{1FE8184B-A595-4F7B-85EC-D3E0FB1372DC}" srcOrd="0" destOrd="0" presId="urn:microsoft.com/office/officeart/2005/8/layout/hList7#1"/>
    <dgm:cxn modelId="{C1990071-2C1A-4957-81B6-9EF39582A448}" type="presParOf" srcId="{FC29F82D-D7E3-4330-8C5A-59048299AA05}" destId="{685D7EAE-DB94-4EF9-AEC7-AEC9972EDAAC}" srcOrd="0" destOrd="0" presId="urn:microsoft.com/office/officeart/2005/8/layout/hList7#1"/>
    <dgm:cxn modelId="{680147CE-92B0-4203-8F4E-E24480117AD0}" type="presParOf" srcId="{FC29F82D-D7E3-4330-8C5A-59048299AA05}" destId="{D0D84BAD-68EB-4AA4-A688-E306802186F3}" srcOrd="1" destOrd="0" presId="urn:microsoft.com/office/officeart/2005/8/layout/hList7#1"/>
    <dgm:cxn modelId="{49A7FEED-EC49-4135-8126-D42BA2966624}" type="presParOf" srcId="{D0D84BAD-68EB-4AA4-A688-E306802186F3}" destId="{B4F16CB5-655E-4A63-87F6-0904E5F7AF29}" srcOrd="0" destOrd="0" presId="urn:microsoft.com/office/officeart/2005/8/layout/hList7#1"/>
    <dgm:cxn modelId="{66F0FF0C-53E1-411E-86BD-F3E29B42CCFE}" type="presParOf" srcId="{B4F16CB5-655E-4A63-87F6-0904E5F7AF29}" destId="{F853089B-19E2-48FC-8479-D5C7967E6FFA}" srcOrd="0" destOrd="0" presId="urn:microsoft.com/office/officeart/2005/8/layout/hList7#1"/>
    <dgm:cxn modelId="{25569826-E754-4E8E-B482-685707A9B6E4}" type="presParOf" srcId="{B4F16CB5-655E-4A63-87F6-0904E5F7AF29}" destId="{429EF323-28A0-4B70-AA28-F7AEF5A6CDC8}" srcOrd="1" destOrd="0" presId="urn:microsoft.com/office/officeart/2005/8/layout/hList7#1"/>
    <dgm:cxn modelId="{EE0F76B4-D9E9-4C54-BF30-DDDB9787B263}" type="presParOf" srcId="{B4F16CB5-655E-4A63-87F6-0904E5F7AF29}" destId="{93DA2C2B-AC75-47C5-8EC4-D8E54FEA1BFE}" srcOrd="2" destOrd="0" presId="urn:microsoft.com/office/officeart/2005/8/layout/hList7#1"/>
    <dgm:cxn modelId="{5D90BB59-A426-43CC-8085-EC50AA59100A}" type="presParOf" srcId="{B4F16CB5-655E-4A63-87F6-0904E5F7AF29}" destId="{B9A78478-B926-41E8-8EFA-A8ACCAD9A1E1}" srcOrd="3" destOrd="0" presId="urn:microsoft.com/office/officeart/2005/8/layout/hList7#1"/>
    <dgm:cxn modelId="{4CDE794A-9D54-4320-AF18-B02860A04871}" type="presParOf" srcId="{D0D84BAD-68EB-4AA4-A688-E306802186F3}" destId="{93BF366D-04EE-42AF-B92E-8BA192E9DDCC}" srcOrd="1" destOrd="0" presId="urn:microsoft.com/office/officeart/2005/8/layout/hList7#1"/>
    <dgm:cxn modelId="{347456DC-E14F-48A7-ADD6-F160D9CE4430}" type="presParOf" srcId="{D0D84BAD-68EB-4AA4-A688-E306802186F3}" destId="{32B89A3B-AD43-4D49-BDC1-357698950634}" srcOrd="2" destOrd="0" presId="urn:microsoft.com/office/officeart/2005/8/layout/hList7#1"/>
    <dgm:cxn modelId="{3E5F4006-7563-4E06-980B-621EC5015F36}" type="presParOf" srcId="{32B89A3B-AD43-4D49-BDC1-357698950634}" destId="{33989D46-09F4-451C-9DEA-98C4207DEFE7}" srcOrd="0" destOrd="0" presId="urn:microsoft.com/office/officeart/2005/8/layout/hList7#1"/>
    <dgm:cxn modelId="{26264987-6C89-4794-BF6B-41B5425B04A6}" type="presParOf" srcId="{32B89A3B-AD43-4D49-BDC1-357698950634}" destId="{A4BE1DC4-2977-433A-9997-60874BA8E8FD}" srcOrd="1" destOrd="0" presId="urn:microsoft.com/office/officeart/2005/8/layout/hList7#1"/>
    <dgm:cxn modelId="{D65E2584-C541-44A6-9449-2288FC95D22E}" type="presParOf" srcId="{32B89A3B-AD43-4D49-BDC1-357698950634}" destId="{65CF4112-4480-4217-8E38-E8EE0F4BD3E2}" srcOrd="2" destOrd="0" presId="urn:microsoft.com/office/officeart/2005/8/layout/hList7#1"/>
    <dgm:cxn modelId="{2A70D468-30E8-495B-B68E-65F46A7571C4}" type="presParOf" srcId="{32B89A3B-AD43-4D49-BDC1-357698950634}" destId="{D7827950-18CF-4930-AAB3-F79A492391D1}" srcOrd="3" destOrd="0" presId="urn:microsoft.com/office/officeart/2005/8/layout/hList7#1"/>
    <dgm:cxn modelId="{A395A021-CB32-4450-BFC2-EE55CC383557}" type="presParOf" srcId="{D0D84BAD-68EB-4AA4-A688-E306802186F3}" destId="{661F5D06-EC5F-424D-873E-12542649EDD0}" srcOrd="3" destOrd="0" presId="urn:microsoft.com/office/officeart/2005/8/layout/hList7#1"/>
    <dgm:cxn modelId="{91A28615-6A96-4DED-B269-C93DE8632BC2}" type="presParOf" srcId="{D0D84BAD-68EB-4AA4-A688-E306802186F3}" destId="{921B39CF-8883-46C8-A77E-1113B041D7CC}" srcOrd="4" destOrd="0" presId="urn:microsoft.com/office/officeart/2005/8/layout/hList7#1"/>
    <dgm:cxn modelId="{875B4437-025C-47EB-B714-0865AF0CD1B5}" type="presParOf" srcId="{921B39CF-8883-46C8-A77E-1113B041D7CC}" destId="{AED22A83-D8A4-419C-AB74-4538F5D53DDB}" srcOrd="0" destOrd="0" presId="urn:microsoft.com/office/officeart/2005/8/layout/hList7#1"/>
    <dgm:cxn modelId="{E082D3AC-ECD5-4938-8C9B-8A2030519EA5}" type="presParOf" srcId="{921B39CF-8883-46C8-A77E-1113B041D7CC}" destId="{0D8CEDDA-E87C-4E51-B87C-A37A2FD63E2F}" srcOrd="1" destOrd="0" presId="urn:microsoft.com/office/officeart/2005/8/layout/hList7#1"/>
    <dgm:cxn modelId="{AC7DC0B3-4EDD-4EF5-A5DD-8E88755606A4}" type="presParOf" srcId="{921B39CF-8883-46C8-A77E-1113B041D7CC}" destId="{17523960-6ABA-458C-80E8-B6A83DD421C2}" srcOrd="2" destOrd="0" presId="urn:microsoft.com/office/officeart/2005/8/layout/hList7#1"/>
    <dgm:cxn modelId="{106F1DE6-3585-4809-8EF9-4E1F14DB0DC7}" type="presParOf" srcId="{921B39CF-8883-46C8-A77E-1113B041D7CC}" destId="{27EE9303-A417-4FE2-84F3-22AB8DA8E581}" srcOrd="3" destOrd="0" presId="urn:microsoft.com/office/officeart/2005/8/layout/hList7#1"/>
    <dgm:cxn modelId="{01CDC56C-2CBF-4593-BFA7-299C1223F691}" type="presParOf" srcId="{D0D84BAD-68EB-4AA4-A688-E306802186F3}" destId="{E83BB284-7A23-4A4A-8D4B-8DE43D59E4E1}" srcOrd="5" destOrd="0" presId="urn:microsoft.com/office/officeart/2005/8/layout/hList7#1"/>
    <dgm:cxn modelId="{47F247A8-3863-4810-84B5-BFCAD15CA75A}" type="presParOf" srcId="{D0D84BAD-68EB-4AA4-A688-E306802186F3}" destId="{04D1F8E9-46DC-4DA9-9D47-27FED42B6D71}" srcOrd="6" destOrd="0" presId="urn:microsoft.com/office/officeart/2005/8/layout/hList7#1"/>
    <dgm:cxn modelId="{3EB3E062-D231-42FC-8A01-8C03EC6D6CDD}" type="presParOf" srcId="{04D1F8E9-46DC-4DA9-9D47-27FED42B6D71}" destId="{7F1F7708-7F3A-45D0-84DF-43E427119570}" srcOrd="0" destOrd="0" presId="urn:microsoft.com/office/officeart/2005/8/layout/hList7#1"/>
    <dgm:cxn modelId="{6930B54A-8D40-415E-9269-7FA4D029CBA7}" type="presParOf" srcId="{04D1F8E9-46DC-4DA9-9D47-27FED42B6D71}" destId="{A41B9ADC-3ABA-4B18-84AC-CD20CED5F261}" srcOrd="1" destOrd="0" presId="urn:microsoft.com/office/officeart/2005/8/layout/hList7#1"/>
    <dgm:cxn modelId="{814D0AF3-7270-4E9B-9E82-B0D6F8780E31}" type="presParOf" srcId="{04D1F8E9-46DC-4DA9-9D47-27FED42B6D71}" destId="{0F0B5949-1FDC-42FA-A5BF-0AF3944D03B1}" srcOrd="2" destOrd="0" presId="urn:microsoft.com/office/officeart/2005/8/layout/hList7#1"/>
    <dgm:cxn modelId="{540B34E3-5698-48A1-94E7-A32498AC77D5}" type="presParOf" srcId="{04D1F8E9-46DC-4DA9-9D47-27FED42B6D71}" destId="{AF88D302-86AB-4C0C-9ECF-D209DFA3AA1E}" srcOrd="3" destOrd="0" presId="urn:microsoft.com/office/officeart/2005/8/layout/hList7#1"/>
    <dgm:cxn modelId="{907F4051-85BF-47B9-9F98-F5DBEB8E102D}" type="presParOf" srcId="{D0D84BAD-68EB-4AA4-A688-E306802186F3}" destId="{3E7B7ABB-974B-47A8-AD81-2FCB4881A15B}" srcOrd="7" destOrd="0" presId="urn:microsoft.com/office/officeart/2005/8/layout/hList7#1"/>
    <dgm:cxn modelId="{6F24795D-CA0F-475B-A872-C255CB4198EE}" type="presParOf" srcId="{D0D84BAD-68EB-4AA4-A688-E306802186F3}" destId="{1A01177C-7413-47F5-A776-D7CD45FA9EAC}" srcOrd="8" destOrd="0" presId="urn:microsoft.com/office/officeart/2005/8/layout/hList7#1"/>
    <dgm:cxn modelId="{C55BDEC9-84D9-4377-9817-6C36359FA6DC}" type="presParOf" srcId="{1A01177C-7413-47F5-A776-D7CD45FA9EAC}" destId="{A6938D2B-E540-4110-9D98-B6CC7497EBE2}" srcOrd="0" destOrd="0" presId="urn:microsoft.com/office/officeart/2005/8/layout/hList7#1"/>
    <dgm:cxn modelId="{5C2EF380-A4C2-4F64-BCE3-0D9FD8DC2972}" type="presParOf" srcId="{1A01177C-7413-47F5-A776-D7CD45FA9EAC}" destId="{9AB66A06-8F5C-4F6A-87EE-F134B7D6CD68}" srcOrd="1" destOrd="0" presId="urn:microsoft.com/office/officeart/2005/8/layout/hList7#1"/>
    <dgm:cxn modelId="{75DFDE70-E73E-4E13-BF3A-D62C3ED317A4}" type="presParOf" srcId="{1A01177C-7413-47F5-A776-D7CD45FA9EAC}" destId="{15D5213E-823C-4053-9E96-A1CC9539EC3C}" srcOrd="2" destOrd="0" presId="urn:microsoft.com/office/officeart/2005/8/layout/hList7#1"/>
    <dgm:cxn modelId="{4A2EF21C-8E07-4FD9-B605-358CAF9F450A}" type="presParOf" srcId="{1A01177C-7413-47F5-A776-D7CD45FA9EAC}" destId="{190EA85D-B274-4E9C-97E5-D0269AC88FF1}" srcOrd="3" destOrd="0" presId="urn:microsoft.com/office/officeart/2005/8/layout/hList7#1"/>
    <dgm:cxn modelId="{67180407-6A81-458B-999E-70B2A0E73B7D}" type="presParOf" srcId="{D0D84BAD-68EB-4AA4-A688-E306802186F3}" destId="{EE0FEB72-A43F-46A3-BEEA-CF12DACA93D4}" srcOrd="9" destOrd="0" presId="urn:microsoft.com/office/officeart/2005/8/layout/hList7#1"/>
    <dgm:cxn modelId="{2E0B2C99-BBCA-41E1-AB3B-7738A9295544}" type="presParOf" srcId="{D0D84BAD-68EB-4AA4-A688-E306802186F3}" destId="{6BF6B669-5DE7-4481-8270-B27226B89D82}" srcOrd="10" destOrd="0" presId="urn:microsoft.com/office/officeart/2005/8/layout/hList7#1"/>
    <dgm:cxn modelId="{C31514F8-8BE6-4583-ADD3-D10446389F75}" type="presParOf" srcId="{6BF6B669-5DE7-4481-8270-B27226B89D82}" destId="{1FE8184B-A595-4F7B-85EC-D3E0FB1372DC}" srcOrd="0" destOrd="0" presId="urn:microsoft.com/office/officeart/2005/8/layout/hList7#1"/>
    <dgm:cxn modelId="{EC56D137-3349-4ADB-862E-1C53DEDF5F23}" type="presParOf" srcId="{6BF6B669-5DE7-4481-8270-B27226B89D82}" destId="{4C3290B0-EA9D-4312-8BA4-1B745CD4F702}" srcOrd="1" destOrd="0" presId="urn:microsoft.com/office/officeart/2005/8/layout/hList7#1"/>
    <dgm:cxn modelId="{46E7A058-ED0D-4C7A-942A-C355CF454181}" type="presParOf" srcId="{6BF6B669-5DE7-4481-8270-B27226B89D82}" destId="{C708F918-932B-4B75-A8A4-77D091DF91E4}" srcOrd="2" destOrd="0" presId="urn:microsoft.com/office/officeart/2005/8/layout/hList7#1"/>
    <dgm:cxn modelId="{39C2E72A-AD1B-4C57-A34D-D3E2E2F583EF}" type="presParOf" srcId="{6BF6B669-5DE7-4481-8270-B27226B89D82}" destId="{BC99444D-0CB1-45AF-87B2-AA918788DE93}" srcOrd="3" destOrd="0" presId="urn:microsoft.com/office/officeart/2005/8/layout/hList7#1"/>
    <dgm:cxn modelId="{2C404124-3AEB-4EB0-8864-36BABB22FC54}" type="presParOf" srcId="{D0D84BAD-68EB-4AA4-A688-E306802186F3}" destId="{8A9F95A3-5AA9-430E-9EB4-7A1A93A22C64}" srcOrd="11" destOrd="0" presId="urn:microsoft.com/office/officeart/2005/8/layout/hList7#1"/>
    <dgm:cxn modelId="{0A74815C-6740-4290-9652-02B443977844}" type="presParOf" srcId="{D0D84BAD-68EB-4AA4-A688-E306802186F3}" destId="{2AA4A4B5-2F69-4EAE-A468-3453D0FD4AE4}" srcOrd="12" destOrd="0" presId="urn:microsoft.com/office/officeart/2005/8/layout/hList7#1"/>
    <dgm:cxn modelId="{7D6A9576-EAE4-4591-BB84-DD3A24EE73E1}" type="presParOf" srcId="{2AA4A4B5-2F69-4EAE-A468-3453D0FD4AE4}" destId="{CA6BBD7A-5512-44A1-9249-385A11401F83}" srcOrd="0" destOrd="0" presId="urn:microsoft.com/office/officeart/2005/8/layout/hList7#1"/>
    <dgm:cxn modelId="{8681A0E3-8592-48C6-B864-5D4B1B339BFB}" type="presParOf" srcId="{2AA4A4B5-2F69-4EAE-A468-3453D0FD4AE4}" destId="{38E45F71-66CC-4E89-8244-A129F547E8B9}" srcOrd="1" destOrd="0" presId="urn:microsoft.com/office/officeart/2005/8/layout/hList7#1"/>
    <dgm:cxn modelId="{5009817C-044F-4528-BA62-9F4FDD3E1D91}" type="presParOf" srcId="{2AA4A4B5-2F69-4EAE-A468-3453D0FD4AE4}" destId="{B7F6F6AB-ACD6-43DE-90E7-8705F1F1395D}" srcOrd="2" destOrd="0" presId="urn:microsoft.com/office/officeart/2005/8/layout/hList7#1"/>
    <dgm:cxn modelId="{BF0B6962-B953-4EC0-AB9D-4A84A8C13D5B}" type="presParOf" srcId="{2AA4A4B5-2F69-4EAE-A468-3453D0FD4AE4}" destId="{967B4FA3-4861-4DE5-B385-D882CE04BDD4}" srcOrd="3" destOrd="0" presId="urn:microsoft.com/office/officeart/2005/8/layout/hList7#1"/>
  </dgm:cxnLst>
  <dgm:bg/>
  <dgm:whole/>
</dgm:dataModel>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7DA5963B-CE0C-4E85-94CB-F0586A0A5FE8}" type="datetimeFigureOut">
              <a:rPr lang="en-GB" smtClean="0"/>
              <a:pPr/>
              <a:t>19/03/2018</a:t>
            </a:fld>
            <a:endParaRPr lang="en-GB"/>
          </a:p>
        </p:txBody>
      </p:sp>
      <p:sp>
        <p:nvSpPr>
          <p:cNvPr id="4" name="Footer Placehold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EBED6023-9B31-4BB5-9B5B-D1790D4191A2}" type="slidenum">
              <a:rPr lang="en-GB" smtClean="0"/>
              <a:pPr/>
              <a:t>‹#›</a:t>
            </a:fld>
            <a:endParaRPr lang="en-GB"/>
          </a:p>
        </p:txBody>
      </p:sp>
    </p:spTree>
    <p:extLst>
      <p:ext uri="{BB962C8B-B14F-4D97-AF65-F5344CB8AC3E}">
        <p14:creationId xmlns="" xmlns:p14="http://schemas.microsoft.com/office/powerpoint/2010/main" val="40492546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137" cy="512222"/>
          </a:xfrm>
          <a:prstGeom prst="rect">
            <a:avLst/>
          </a:prstGeom>
        </p:spPr>
        <p:txBody>
          <a:bodyPr vert="horz" lIns="94736" tIns="47368" rIns="94736" bIns="47368" rtlCol="0"/>
          <a:lstStyle>
            <a:lvl1pPr algn="l">
              <a:defRPr sz="1200"/>
            </a:lvl1pPr>
          </a:lstStyle>
          <a:p>
            <a:endParaRPr lang="en-GB"/>
          </a:p>
        </p:txBody>
      </p:sp>
      <p:sp>
        <p:nvSpPr>
          <p:cNvPr id="3" name="Date Placeholder 2"/>
          <p:cNvSpPr>
            <a:spLocks noGrp="1"/>
          </p:cNvSpPr>
          <p:nvPr>
            <p:ph type="dt" idx="1"/>
          </p:nvPr>
        </p:nvSpPr>
        <p:spPr>
          <a:xfrm>
            <a:off x="4020507" y="0"/>
            <a:ext cx="3077137" cy="512222"/>
          </a:xfrm>
          <a:prstGeom prst="rect">
            <a:avLst/>
          </a:prstGeom>
        </p:spPr>
        <p:txBody>
          <a:bodyPr vert="horz" lIns="94736" tIns="47368" rIns="94736" bIns="47368" rtlCol="0"/>
          <a:lstStyle>
            <a:lvl1pPr algn="r">
              <a:defRPr sz="1200"/>
            </a:lvl1pPr>
          </a:lstStyle>
          <a:p>
            <a:fld id="{5E945880-6D3B-45FB-851F-AFC0D1D23A0C}" type="datetimeFigureOut">
              <a:rPr lang="en-GB" smtClean="0"/>
              <a:pPr/>
              <a:t>19/03/2018</a:t>
            </a:fld>
            <a:endParaRPr lang="en-GB"/>
          </a:p>
        </p:txBody>
      </p:sp>
      <p:sp>
        <p:nvSpPr>
          <p:cNvPr id="4" name="Slide Image Placeholder 3"/>
          <p:cNvSpPr>
            <a:spLocks noGrp="1" noRot="1" noChangeAspect="1"/>
          </p:cNvSpPr>
          <p:nvPr>
            <p:ph type="sldImg" idx="2"/>
          </p:nvPr>
        </p:nvSpPr>
        <p:spPr>
          <a:xfrm>
            <a:off x="779463" y="768350"/>
            <a:ext cx="5540375" cy="3836988"/>
          </a:xfrm>
          <a:prstGeom prst="rect">
            <a:avLst/>
          </a:prstGeom>
          <a:noFill/>
          <a:ln w="12700">
            <a:solidFill>
              <a:prstClr val="black"/>
            </a:solidFill>
          </a:ln>
        </p:spPr>
        <p:txBody>
          <a:bodyPr vert="horz" lIns="94736" tIns="47368" rIns="94736" bIns="47368" rtlCol="0" anchor="ctr"/>
          <a:lstStyle/>
          <a:p>
            <a:endParaRPr lang="en-GB"/>
          </a:p>
        </p:txBody>
      </p:sp>
      <p:sp>
        <p:nvSpPr>
          <p:cNvPr id="5" name="Notes Placeholder 4"/>
          <p:cNvSpPr>
            <a:spLocks noGrp="1"/>
          </p:cNvSpPr>
          <p:nvPr>
            <p:ph type="body" sz="quarter" idx="3"/>
          </p:nvPr>
        </p:nvSpPr>
        <p:spPr>
          <a:xfrm>
            <a:off x="709602" y="4862017"/>
            <a:ext cx="5680103" cy="4605085"/>
          </a:xfrm>
          <a:prstGeom prst="rect">
            <a:avLst/>
          </a:prstGeom>
        </p:spPr>
        <p:txBody>
          <a:bodyPr vert="horz" lIns="94736" tIns="47368" rIns="94736" bIns="4736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720755"/>
            <a:ext cx="3077137" cy="512222"/>
          </a:xfrm>
          <a:prstGeom prst="rect">
            <a:avLst/>
          </a:prstGeom>
        </p:spPr>
        <p:txBody>
          <a:bodyPr vert="horz" lIns="94736" tIns="47368" rIns="94736" bIns="47368" rtlCol="0" anchor="b"/>
          <a:lstStyle>
            <a:lvl1pPr algn="l">
              <a:defRPr sz="1200"/>
            </a:lvl1pPr>
          </a:lstStyle>
          <a:p>
            <a:endParaRPr lang="en-GB"/>
          </a:p>
        </p:txBody>
      </p:sp>
      <p:sp>
        <p:nvSpPr>
          <p:cNvPr id="7" name="Slide Number Placeholder 6"/>
          <p:cNvSpPr>
            <a:spLocks noGrp="1"/>
          </p:cNvSpPr>
          <p:nvPr>
            <p:ph type="sldNum" sz="quarter" idx="5"/>
          </p:nvPr>
        </p:nvSpPr>
        <p:spPr>
          <a:xfrm>
            <a:off x="4020507" y="9720755"/>
            <a:ext cx="3077137" cy="512222"/>
          </a:xfrm>
          <a:prstGeom prst="rect">
            <a:avLst/>
          </a:prstGeom>
        </p:spPr>
        <p:txBody>
          <a:bodyPr vert="horz" lIns="94736" tIns="47368" rIns="94736" bIns="47368" rtlCol="0" anchor="b"/>
          <a:lstStyle>
            <a:lvl1pPr algn="r">
              <a:defRPr sz="1200"/>
            </a:lvl1pPr>
          </a:lstStyle>
          <a:p>
            <a:fld id="{5750A1E1-C8D9-4447-9192-37BA973CD27A}" type="slidenum">
              <a:rPr lang="en-GB" smtClean="0"/>
              <a:pPr/>
              <a:t>‹#›</a:t>
            </a:fld>
            <a:endParaRPr lang="en-GB"/>
          </a:p>
        </p:txBody>
      </p:sp>
    </p:spTree>
    <p:extLst>
      <p:ext uri="{BB962C8B-B14F-4D97-AF65-F5344CB8AC3E}">
        <p14:creationId xmlns="" xmlns:p14="http://schemas.microsoft.com/office/powerpoint/2010/main" val="4008544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u="sng" dirty="0" smtClean="0"/>
              <a:t>Instructions for the Lecturer</a:t>
            </a:r>
            <a:r>
              <a:rPr lang="en-US" dirty="0" smtClean="0"/>
              <a:t>:</a:t>
            </a:r>
            <a:r>
              <a:rPr lang="en-US" baseline="0" dirty="0" smtClean="0"/>
              <a:t> </a:t>
            </a:r>
          </a:p>
          <a:p>
            <a:r>
              <a:rPr lang="en-US" baseline="0" dirty="0" smtClean="0"/>
              <a:t>Unit 2 – on functional and infrastructural elements for preparedness and response for a nuclear or radiological emergency, with focus on nuclear emergencies (at facilities in EPC I and II)</a:t>
            </a:r>
          </a:p>
          <a:p>
            <a:r>
              <a:rPr lang="en-US" baseline="0" dirty="0" smtClean="0"/>
              <a:t>Time allocated – 80 minutes, n</a:t>
            </a:r>
            <a:r>
              <a:rPr lang="en-US" dirty="0" smtClean="0"/>
              <a:t>umber of ‘active’ slides: 54 of 59</a:t>
            </a:r>
          </a:p>
          <a:p>
            <a:r>
              <a:rPr lang="en-US" baseline="0" dirty="0" smtClean="0"/>
              <a:t>Last slide: 10 minutes discussions</a:t>
            </a:r>
            <a:endParaRPr lang="en-US" dirty="0" smtClean="0"/>
          </a:p>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each</a:t>
            </a:r>
            <a:r>
              <a:rPr lang="en-US" baseline="0" dirty="0" smtClean="0"/>
              <a:t> element, specific requirements are described in GSR Part 7.  </a:t>
            </a:r>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r>
              <a:rPr lang="en-GB" altLang="en-US" sz="1200" dirty="0"/>
              <a:t>L-016: Functional Requirements</a:t>
            </a:r>
          </a:p>
        </p:txBody>
      </p:sp>
      <p:sp>
        <p:nvSpPr>
          <p:cNvPr id="38915"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r>
              <a:rPr lang="en-GB" altLang="en-US" sz="1200" dirty="0" smtClean="0"/>
              <a:t>IAEA Training in Emergency Preparedness and Response</a:t>
            </a:r>
          </a:p>
        </p:txBody>
      </p:sp>
      <p:sp>
        <p:nvSpPr>
          <p:cNvPr id="3891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fld id="{C9D83FA7-A206-4B9E-A6B1-371BA3796C6E}" type="slidenum">
              <a:rPr lang="en-GB" altLang="en-US" sz="1200"/>
              <a:pPr/>
              <a:t>7</a:t>
            </a:fld>
            <a:endParaRPr lang="en-GB" altLang="en-US" sz="1200" dirty="0"/>
          </a:p>
        </p:txBody>
      </p:sp>
      <p:sp>
        <p:nvSpPr>
          <p:cNvPr id="3891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8" name="Rectangle 3"/>
          <p:cNvSpPr>
            <a:spLocks noGrp="1" noChangeArrowheads="1"/>
          </p:cNvSpPr>
          <p:nvPr>
            <p:ph type="body" idx="1"/>
          </p:nvPr>
        </p:nvSpPr>
        <p:spPr bwMode="auto">
          <a:xfrm>
            <a:off x="843892" y="4860378"/>
            <a:ext cx="54115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a:spcBef>
                <a:spcPct val="0"/>
              </a:spcBef>
            </a:pPr>
            <a:endParaRPr lang="en-US" altLang="en-US" dirty="0"/>
          </a:p>
        </p:txBody>
      </p:sp>
    </p:spTree>
    <p:extLst>
      <p:ext uri="{BB962C8B-B14F-4D97-AF65-F5344CB8AC3E}">
        <p14:creationId xmlns:p14="http://schemas.microsoft.com/office/powerpoint/2010/main" xmlns="" val="1533131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r>
              <a:rPr lang="en-GB" altLang="en-US" sz="1200" dirty="0"/>
              <a:t>L-016: Functional Requirements</a:t>
            </a:r>
          </a:p>
        </p:txBody>
      </p:sp>
      <p:sp>
        <p:nvSpPr>
          <p:cNvPr id="43011"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r>
              <a:rPr lang="en-GB" altLang="en-US" sz="1200" dirty="0" smtClean="0"/>
              <a:t>IAEA Training in Emergency Preparedness and Response</a:t>
            </a:r>
          </a:p>
        </p:txBody>
      </p:sp>
      <p:sp>
        <p:nvSpPr>
          <p:cNvPr id="4301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fld id="{8E020733-B8C2-4E4E-AB45-41C820EB3864}" type="slidenum">
              <a:rPr lang="en-GB" altLang="en-US" sz="1200"/>
              <a:pPr/>
              <a:t>8</a:t>
            </a:fld>
            <a:endParaRPr lang="en-GB" altLang="en-US" sz="1200" dirty="0"/>
          </a:p>
        </p:txBody>
      </p:sp>
      <p:sp>
        <p:nvSpPr>
          <p:cNvPr id="4301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4" name="Rectangle 3"/>
          <p:cNvSpPr>
            <a:spLocks noGrp="1" noChangeArrowheads="1"/>
          </p:cNvSpPr>
          <p:nvPr>
            <p:ph type="body" idx="1"/>
          </p:nvPr>
        </p:nvSpPr>
        <p:spPr bwMode="auto">
          <a:xfrm>
            <a:off x="843892" y="4860378"/>
            <a:ext cx="54115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a:spcBef>
                <a:spcPct val="0"/>
              </a:spcBef>
            </a:pPr>
            <a:endParaRPr lang="en-US" altLang="en-US" dirty="0"/>
          </a:p>
        </p:txBody>
      </p:sp>
    </p:spTree>
    <p:extLst>
      <p:ext uri="{BB962C8B-B14F-4D97-AF65-F5344CB8AC3E}">
        <p14:creationId xmlns:p14="http://schemas.microsoft.com/office/powerpoint/2010/main" xmlns="" val="3559291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r>
              <a:rPr lang="en-GB" altLang="en-US" sz="1200" dirty="0"/>
              <a:t>L-016: Functional Requirements</a:t>
            </a:r>
          </a:p>
        </p:txBody>
      </p:sp>
      <p:sp>
        <p:nvSpPr>
          <p:cNvPr id="45059"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r>
              <a:rPr lang="en-GB" altLang="en-US" sz="1200" dirty="0" smtClean="0"/>
              <a:t>IAEA Training in Emergency Preparedness and Response</a:t>
            </a:r>
          </a:p>
        </p:txBody>
      </p:sp>
      <p:sp>
        <p:nvSpPr>
          <p:cNvPr id="4506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fld id="{54F6B5C7-2BB7-44F6-B5BB-FDABA77C57C2}" type="slidenum">
              <a:rPr lang="en-GB" altLang="en-US" sz="1200"/>
              <a:pPr/>
              <a:t>9</a:t>
            </a:fld>
            <a:endParaRPr lang="en-GB" altLang="en-US" sz="1200" dirty="0"/>
          </a:p>
        </p:txBody>
      </p:sp>
      <p:sp>
        <p:nvSpPr>
          <p:cNvPr id="4506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5062" name="Rectangle 3"/>
          <p:cNvSpPr>
            <a:spLocks noGrp="1" noChangeArrowheads="1"/>
          </p:cNvSpPr>
          <p:nvPr>
            <p:ph type="body" idx="1"/>
          </p:nvPr>
        </p:nvSpPr>
        <p:spPr bwMode="auto">
          <a:xfrm>
            <a:off x="843892" y="4860378"/>
            <a:ext cx="54115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lgn="just">
              <a:spcBef>
                <a:spcPct val="0"/>
              </a:spcBef>
            </a:pPr>
            <a:endParaRPr lang="en-GB" altLang="en-US" dirty="0"/>
          </a:p>
        </p:txBody>
      </p:sp>
    </p:spTree>
    <p:extLst>
      <p:ext uri="{BB962C8B-B14F-4D97-AF65-F5344CB8AC3E}">
        <p14:creationId xmlns:p14="http://schemas.microsoft.com/office/powerpoint/2010/main" xmlns="" val="239116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3" name="Slide Image Placeholder 1"/>
          <p:cNvSpPr>
            <a:spLocks noGrp="1" noRot="1" noChangeAspect="1"/>
          </p:cNvSpPr>
          <p:nvPr>
            <p:ph type="sldImg"/>
          </p:nvPr>
        </p:nvSpPr>
        <p:spPr bwMode="auto">
          <a:noFill/>
          <a:ln>
            <a:solidFill>
              <a:srgbClr val="000000"/>
            </a:solidFill>
            <a:miter lim="800000"/>
            <a:headEnd/>
            <a:tailEnd/>
          </a:ln>
        </p:spPr>
      </p:sp>
      <p:sp>
        <p:nvSpPr>
          <p:cNvPr id="2232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Mitigatory actions for a nuclear emergency refer to immediate actions to be taken on-site:</a:t>
            </a:r>
          </a:p>
          <a:p>
            <a:r>
              <a:rPr lang="sl-SI" smtClean="0"/>
              <a:t>- </a:t>
            </a:r>
            <a:r>
              <a:rPr lang="en-US" smtClean="0"/>
              <a:t>To prevent severe damage to fuel in the reactor core or spent fuel pool and thus prevent a large release of radioactive material,</a:t>
            </a:r>
          </a:p>
          <a:p>
            <a:r>
              <a:rPr lang="sl-SI" smtClean="0"/>
              <a:t>- </a:t>
            </a:r>
            <a:r>
              <a:rPr lang="en-US" smtClean="0"/>
              <a:t>To reduce the size of any release following damage to fuel, and</a:t>
            </a:r>
          </a:p>
          <a:p>
            <a:r>
              <a:rPr lang="sl-SI" smtClean="0"/>
              <a:t>- </a:t>
            </a:r>
            <a:r>
              <a:rPr lang="en-US" smtClean="0"/>
              <a:t>To delay a large release of radioactive material following damage to fuel to allow protective actions to be taken most effectively on-site and off-site.</a:t>
            </a:r>
          </a:p>
          <a:p>
            <a:pPr eaLnBrk="1" hangingPunct="1">
              <a:spcBef>
                <a:spcPct val="0"/>
              </a:spcBef>
            </a:pPr>
            <a:r>
              <a:rPr lang="en-GB" smtClean="0"/>
              <a:t> </a:t>
            </a:r>
            <a:endParaRPr lang="sl-SI" smtClean="0"/>
          </a:p>
          <a:p>
            <a:pPr eaLnBrk="1" hangingPunct="1">
              <a:spcBef>
                <a:spcPct val="0"/>
              </a:spcBef>
            </a:pPr>
            <a:endParaRPr lang="sl-SI" smtClean="0"/>
          </a:p>
          <a:p>
            <a:pPr eaLnBrk="1" hangingPunct="1">
              <a:spcBef>
                <a:spcPct val="0"/>
              </a:spcBef>
            </a:pPr>
            <a:endParaRPr lang="en-US" smtClean="0"/>
          </a:p>
        </p:txBody>
      </p:sp>
      <p:sp>
        <p:nvSpPr>
          <p:cNvPr id="19046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62E1719-C777-4BF0-A278-281334D24146}" type="slidenum">
              <a:rPr lang="sl-SI">
                <a:cs typeface="Arial" charset="0"/>
              </a:rPr>
              <a:pPr fontAlgn="base">
                <a:spcBef>
                  <a:spcPct val="0"/>
                </a:spcBef>
                <a:spcAft>
                  <a:spcPct val="0"/>
                </a:spcAft>
                <a:defRPr/>
              </a:pPr>
              <a:t>10</a:t>
            </a:fld>
            <a:endParaRPr lang="sl-SI">
              <a:cs typeface="Arial" charset="0"/>
            </a:endParaRPr>
          </a:p>
        </p:txBody>
      </p:sp>
    </p:spTree>
    <p:extLst>
      <p:ext uri="{BB962C8B-B14F-4D97-AF65-F5344CB8AC3E}">
        <p14:creationId xmlns:p14="http://schemas.microsoft.com/office/powerpoint/2010/main" xmlns="" val="34409938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69" name="Slide Image Placeholder 1"/>
          <p:cNvSpPr>
            <a:spLocks noGrp="1" noRot="1" noChangeAspect="1"/>
          </p:cNvSpPr>
          <p:nvPr>
            <p:ph type="sldImg"/>
          </p:nvPr>
        </p:nvSpPr>
        <p:spPr bwMode="auto">
          <a:noFill/>
          <a:ln>
            <a:solidFill>
              <a:srgbClr val="000000"/>
            </a:solidFill>
            <a:miter lim="800000"/>
            <a:headEnd/>
            <a:tailEnd/>
          </a:ln>
        </p:spPr>
      </p:sp>
      <p:sp>
        <p:nvSpPr>
          <p:cNvPr id="23757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There are two possibilities to initiate protective actions. </a:t>
            </a:r>
            <a:endParaRPr lang="sl-SI" smtClean="0"/>
          </a:p>
          <a:p>
            <a:r>
              <a:rPr lang="sl-SI" smtClean="0"/>
              <a:t>- </a:t>
            </a:r>
            <a:r>
              <a:rPr lang="en-US" smtClean="0"/>
              <a:t>They can be ordered within the predetermined emergency planning zones and distances upon declaration of General Emergency, therefore based on EALs. </a:t>
            </a:r>
            <a:endParaRPr lang="sl-SI" smtClean="0"/>
          </a:p>
          <a:p>
            <a:r>
              <a:rPr lang="sl-SI" smtClean="0"/>
              <a:t>- T</a:t>
            </a:r>
            <a:r>
              <a:rPr lang="en-US" smtClean="0"/>
              <a:t>hey can be ordered after the release as the result of monitoring and sampling, therefore based on OILs.</a:t>
            </a:r>
          </a:p>
          <a:p>
            <a:r>
              <a:rPr lang="en-US" smtClean="0"/>
              <a:t> </a:t>
            </a:r>
          </a:p>
          <a:p>
            <a:r>
              <a:rPr lang="en-US" smtClean="0"/>
              <a:t>As the name of urgent protective actions itself suggests, there is an urgency and time constrain when they are to be implemented in order to be effective. </a:t>
            </a:r>
            <a:endParaRPr lang="sl-SI" smtClean="0"/>
          </a:p>
          <a:p>
            <a:endParaRPr lang="sl-SI" smtClean="0"/>
          </a:p>
          <a:p>
            <a:r>
              <a:rPr lang="en-US" b="1" smtClean="0"/>
              <a:t>If the decision making and planning process for emergency response only begins when the emergency has already started, urgent protective actions may not be effectively taken and many lives may be in danger. </a:t>
            </a:r>
            <a:endParaRPr lang="sl-SI" b="1" smtClean="0"/>
          </a:p>
          <a:p>
            <a:endParaRPr lang="sl-SI" b="1" smtClean="0"/>
          </a:p>
          <a:p>
            <a:r>
              <a:rPr lang="en-US" smtClean="0"/>
              <a:t>Therefore, arrangements must be made in the preparedness stage to effectively and safely take urgent protective actions when needed. Factors such as availability of transport and effectiveness of shelters and other local characteristics and infrastructure must be considered.</a:t>
            </a:r>
          </a:p>
          <a:p>
            <a:pPr eaLnBrk="1" hangingPunct="1">
              <a:spcBef>
                <a:spcPct val="0"/>
              </a:spcBef>
            </a:pPr>
            <a:endParaRPr lang="en-US" smtClean="0"/>
          </a:p>
        </p:txBody>
      </p:sp>
      <p:sp>
        <p:nvSpPr>
          <p:cNvPr id="1986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3216C8D-50FA-44F2-8593-3798EF74B07D}" type="slidenum">
              <a:rPr lang="sl-SI">
                <a:cs typeface="Arial" charset="0"/>
              </a:rPr>
              <a:pPr fontAlgn="base">
                <a:spcBef>
                  <a:spcPct val="0"/>
                </a:spcBef>
                <a:spcAft>
                  <a:spcPct val="0"/>
                </a:spcAft>
                <a:defRPr/>
              </a:pPr>
              <a:t>13</a:t>
            </a:fld>
            <a:endParaRPr lang="sl-SI">
              <a:cs typeface="Arial" charset="0"/>
            </a:endParaRPr>
          </a:p>
        </p:txBody>
      </p:sp>
    </p:spTree>
    <p:extLst>
      <p:ext uri="{BB962C8B-B14F-4D97-AF65-F5344CB8AC3E}">
        <p14:creationId xmlns:p14="http://schemas.microsoft.com/office/powerpoint/2010/main" xmlns="" val="8309519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Slide Image Placeholder 1"/>
          <p:cNvSpPr>
            <a:spLocks noGrp="1" noRot="1" noChangeAspect="1"/>
          </p:cNvSpPr>
          <p:nvPr>
            <p:ph type="sldImg"/>
          </p:nvPr>
        </p:nvSpPr>
        <p:spPr bwMode="auto">
          <a:noFill/>
          <a:ln>
            <a:solidFill>
              <a:srgbClr val="000000"/>
            </a:solidFill>
            <a:miter lim="800000"/>
            <a:headEnd/>
            <a:tailEnd/>
          </a:ln>
        </p:spPr>
      </p:sp>
      <p:sp>
        <p:nvSpPr>
          <p:cNvPr id="23142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There are two categories of protective actions for the public in response to severe nuclear emergency: </a:t>
            </a:r>
          </a:p>
          <a:p>
            <a:r>
              <a:rPr lang="en-US" b="1" dirty="0" smtClean="0"/>
              <a:t>Urgent protective actions</a:t>
            </a:r>
            <a:r>
              <a:rPr lang="en-US" dirty="0" smtClean="0"/>
              <a:t>, and</a:t>
            </a:r>
          </a:p>
          <a:p>
            <a:r>
              <a:rPr lang="en-US" b="1" dirty="0" smtClean="0"/>
              <a:t>Early protective actions</a:t>
            </a:r>
            <a:r>
              <a:rPr lang="en-US" dirty="0" smtClean="0"/>
              <a:t>.</a:t>
            </a:r>
          </a:p>
          <a:p>
            <a:r>
              <a:rPr lang="en-US" b="1" dirty="0" smtClean="0"/>
              <a:t> </a:t>
            </a:r>
            <a:endParaRPr lang="en-US" dirty="0" smtClean="0"/>
          </a:p>
          <a:p>
            <a:r>
              <a:rPr lang="en-US" dirty="0" smtClean="0"/>
              <a:t>These protective actions are usually accompanied with other response actions that aim to provide support to affected population through undertaking public information activities, provision of necessary medical care and psychological support and similar.</a:t>
            </a:r>
          </a:p>
          <a:p>
            <a:r>
              <a:rPr lang="en-US" dirty="0" smtClean="0"/>
              <a:t> </a:t>
            </a:r>
          </a:p>
          <a:p>
            <a:r>
              <a:rPr lang="en-US" dirty="0" smtClean="0"/>
              <a:t>Sometimes the term </a:t>
            </a:r>
            <a:r>
              <a:rPr lang="en-US" b="1" dirty="0" smtClean="0"/>
              <a:t>precautionary urgent protective actions </a:t>
            </a:r>
            <a:r>
              <a:rPr lang="en-US" dirty="0" smtClean="0"/>
              <a:t>is used, which is not another category of protective actions, but just to point out that urgent protective actions are to be taken on the basis of plant conditions, before or shortly after a release. </a:t>
            </a:r>
            <a:endParaRPr lang="sl-SI" dirty="0" smtClean="0"/>
          </a:p>
          <a:p>
            <a:endParaRPr lang="sl-SI" dirty="0" smtClean="0"/>
          </a:p>
          <a:p>
            <a:endParaRPr lang="en-US" dirty="0" smtClean="0"/>
          </a:p>
          <a:p>
            <a:r>
              <a:rPr lang="en-US" dirty="0" smtClean="0"/>
              <a:t> </a:t>
            </a:r>
          </a:p>
          <a:p>
            <a:pPr eaLnBrk="1" hangingPunct="1">
              <a:spcBef>
                <a:spcPct val="0"/>
              </a:spcBef>
            </a:pPr>
            <a:endParaRPr lang="sl-SI" dirty="0" smtClean="0"/>
          </a:p>
          <a:p>
            <a:pPr eaLnBrk="1" hangingPunct="1">
              <a:spcBef>
                <a:spcPct val="0"/>
              </a:spcBef>
            </a:pPr>
            <a:endParaRPr lang="sl-SI" dirty="0" smtClean="0"/>
          </a:p>
          <a:p>
            <a:pPr eaLnBrk="1" hangingPunct="1">
              <a:spcBef>
                <a:spcPct val="0"/>
              </a:spcBef>
            </a:pPr>
            <a:endParaRPr lang="en-US" dirty="0" smtClean="0"/>
          </a:p>
        </p:txBody>
      </p:sp>
      <p:sp>
        <p:nvSpPr>
          <p:cNvPr id="1966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F7656F7-C9CA-4B58-BD43-CEE8528B24D2}" type="slidenum">
              <a:rPr lang="sl-SI">
                <a:cs typeface="Arial" charset="0"/>
              </a:rPr>
              <a:pPr fontAlgn="base">
                <a:spcBef>
                  <a:spcPct val="0"/>
                </a:spcBef>
                <a:spcAft>
                  <a:spcPct val="0"/>
                </a:spcAft>
                <a:defRPr/>
              </a:pPr>
              <a:t>14</a:t>
            </a:fld>
            <a:endParaRPr lang="sl-SI">
              <a:cs typeface="Arial" charset="0"/>
            </a:endParaRPr>
          </a:p>
        </p:txBody>
      </p:sp>
    </p:spTree>
    <p:extLst>
      <p:ext uri="{BB962C8B-B14F-4D97-AF65-F5344CB8AC3E}">
        <p14:creationId xmlns:p14="http://schemas.microsoft.com/office/powerpoint/2010/main" xmlns="" val="2572633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3" name="Slide Image Placeholder 1"/>
          <p:cNvSpPr>
            <a:spLocks noGrp="1" noRot="1" noChangeAspect="1"/>
          </p:cNvSpPr>
          <p:nvPr>
            <p:ph type="sldImg"/>
          </p:nvPr>
        </p:nvSpPr>
        <p:spPr bwMode="auto">
          <a:noFill/>
          <a:ln>
            <a:solidFill>
              <a:srgbClr val="000000"/>
            </a:solidFill>
            <a:miter lim="800000"/>
            <a:headEnd/>
            <a:tailEnd/>
          </a:ln>
        </p:spPr>
      </p:sp>
      <p:sp>
        <p:nvSpPr>
          <p:cNvPr id="23347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Urgent protective actions are primarily intended to prevent deterministic effects. They must be taken promptly (within hours) to be effective and therefore require quick decision-making. They are used over a relatively short period of time (days/weeks). </a:t>
            </a:r>
          </a:p>
          <a:p>
            <a:r>
              <a:rPr lang="en-US" dirty="0" smtClean="0"/>
              <a:t> </a:t>
            </a:r>
          </a:p>
          <a:p>
            <a:r>
              <a:rPr lang="en-US" dirty="0" smtClean="0"/>
              <a:t>While early protective actions are intended to reduce the risk of stochastic effects as far as reasonably possible. They can be implemented within days to weeks and they will still be effective. They can be long lasting.</a:t>
            </a:r>
          </a:p>
          <a:p>
            <a:endParaRPr lang="en-US" dirty="0" smtClean="0"/>
          </a:p>
        </p:txBody>
      </p:sp>
      <p:sp>
        <p:nvSpPr>
          <p:cNvPr id="4" name="Slide Number Placeholder 3"/>
          <p:cNvSpPr>
            <a:spLocks noGrp="1"/>
          </p:cNvSpPr>
          <p:nvPr>
            <p:ph type="sldNum" sz="quarter" idx="5"/>
          </p:nvPr>
        </p:nvSpPr>
        <p:spPr/>
        <p:txBody>
          <a:bodyPr/>
          <a:lstStyle/>
          <a:p>
            <a:pPr>
              <a:defRPr/>
            </a:pPr>
            <a:fld id="{4CE0D03E-6B8B-4830-8333-D1FB345E19B4}" type="slidenum">
              <a:rPr lang="sl-SI" smtClean="0"/>
              <a:pPr>
                <a:defRPr/>
              </a:pPr>
              <a:t>15</a:t>
            </a:fld>
            <a:endParaRPr lang="sl-SI" dirty="0"/>
          </a:p>
        </p:txBody>
      </p:sp>
    </p:spTree>
    <p:extLst>
      <p:ext uri="{BB962C8B-B14F-4D97-AF65-F5344CB8AC3E}">
        <p14:creationId xmlns:p14="http://schemas.microsoft.com/office/powerpoint/2010/main" xmlns="" val="2221114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Slide Image Placeholder 1"/>
          <p:cNvSpPr>
            <a:spLocks noGrp="1" noRot="1" noChangeAspect="1"/>
          </p:cNvSpPr>
          <p:nvPr>
            <p:ph type="sldImg"/>
          </p:nvPr>
        </p:nvSpPr>
        <p:spPr bwMode="auto">
          <a:noFill/>
          <a:ln>
            <a:solidFill>
              <a:srgbClr val="000000"/>
            </a:solidFill>
            <a:miter lim="800000"/>
            <a:headEnd/>
            <a:tailEnd/>
          </a:ln>
        </p:spPr>
      </p:sp>
      <p:sp>
        <p:nvSpPr>
          <p:cNvPr id="235522" name="Notes Placeholder 2"/>
          <p:cNvSpPr>
            <a:spLocks noGrp="1"/>
          </p:cNvSpPr>
          <p:nvPr>
            <p:ph type="body" idx="1"/>
          </p:nvPr>
        </p:nvSpPr>
        <p:spPr bwMode="auto">
          <a:noFill/>
        </p:spPr>
        <p:txBody>
          <a:bodyPr wrap="square" numCol="1" anchor="t" anchorCtr="0" compatLnSpc="1">
            <a:prstTxWarp prst="textNoShape">
              <a:avLst/>
            </a:prstTxWarp>
          </a:bodyPr>
          <a:lstStyle/>
          <a:p>
            <a:r>
              <a:rPr lang="sl-SI" dirty="0" smtClean="0"/>
              <a:t>Some of protective actions are used only as urgent and one only as early, but there are more protective actions that can be used as both.</a:t>
            </a:r>
          </a:p>
          <a:p>
            <a:endParaRPr lang="sl-SI" dirty="0" smtClean="0"/>
          </a:p>
          <a:p>
            <a:r>
              <a:rPr lang="sl-SI" dirty="0" smtClean="0"/>
              <a:t>We </a:t>
            </a:r>
            <a:r>
              <a:rPr lang="en-US" dirty="0" smtClean="0"/>
              <a:t>have been briefly addressing them in Unit 1</a:t>
            </a:r>
            <a:r>
              <a:rPr lang="sl-SI" dirty="0" smtClean="0"/>
              <a:t>.</a:t>
            </a:r>
            <a:endParaRPr lang="en-US" dirty="0" smtClean="0"/>
          </a:p>
        </p:txBody>
      </p:sp>
      <p:sp>
        <p:nvSpPr>
          <p:cNvPr id="4" name="Slide Number Placeholder 3"/>
          <p:cNvSpPr>
            <a:spLocks noGrp="1"/>
          </p:cNvSpPr>
          <p:nvPr>
            <p:ph type="sldNum" sz="quarter" idx="5"/>
          </p:nvPr>
        </p:nvSpPr>
        <p:spPr/>
        <p:txBody>
          <a:bodyPr/>
          <a:lstStyle/>
          <a:p>
            <a:pPr>
              <a:defRPr/>
            </a:pPr>
            <a:fld id="{7C96F851-1969-49AB-83A5-3607E2867D75}" type="slidenum">
              <a:rPr lang="sl-SI" smtClean="0"/>
              <a:pPr>
                <a:defRPr/>
              </a:pPr>
              <a:t>16</a:t>
            </a:fld>
            <a:endParaRPr lang="sl-SI" dirty="0"/>
          </a:p>
        </p:txBody>
      </p:sp>
    </p:spTree>
    <p:extLst>
      <p:ext uri="{BB962C8B-B14F-4D97-AF65-F5344CB8AC3E}">
        <p14:creationId xmlns:p14="http://schemas.microsoft.com/office/powerpoint/2010/main" xmlns="" val="3203819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5" name="Slide Image Placeholder 1"/>
          <p:cNvSpPr>
            <a:spLocks noGrp="1" noRot="1" noChangeAspect="1"/>
          </p:cNvSpPr>
          <p:nvPr>
            <p:ph type="sldImg"/>
          </p:nvPr>
        </p:nvSpPr>
        <p:spPr bwMode="auto">
          <a:noFill/>
          <a:ln>
            <a:solidFill>
              <a:srgbClr val="000000"/>
            </a:solidFill>
            <a:miter lim="800000"/>
            <a:headEnd/>
            <a:tailEnd/>
          </a:ln>
        </p:spPr>
      </p:sp>
      <p:sp>
        <p:nvSpPr>
          <p:cNvPr id="27238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The information should be provided to all groups of population:</a:t>
            </a:r>
          </a:p>
          <a:p>
            <a:r>
              <a:rPr lang="sl-SI" smtClean="0"/>
              <a:t>- </a:t>
            </a:r>
            <a:r>
              <a:rPr lang="en-US" smtClean="0"/>
              <a:t>The permanent population (residents), </a:t>
            </a:r>
          </a:p>
          <a:p>
            <a:r>
              <a:rPr lang="sl-SI" smtClean="0"/>
              <a:t>- </a:t>
            </a:r>
            <a:r>
              <a:rPr lang="en-US" smtClean="0"/>
              <a:t>Transient population  (people residing for a short period of time, days to weeks),</a:t>
            </a:r>
          </a:p>
          <a:p>
            <a:r>
              <a:rPr lang="sl-SI" smtClean="0"/>
              <a:t>- </a:t>
            </a:r>
            <a:r>
              <a:rPr lang="en-US" smtClean="0"/>
              <a:t>Special population groups (people with disabilities, minors, and the elderly</a:t>
            </a:r>
            <a:r>
              <a:rPr lang="sl-SI" smtClean="0"/>
              <a:t>; S</a:t>
            </a:r>
            <a:r>
              <a:rPr lang="en-US" smtClean="0"/>
              <a:t>pecial populations often require special attention for physical, mental or emotional differences) and those responsible for them, and </a:t>
            </a:r>
          </a:p>
          <a:p>
            <a:r>
              <a:rPr lang="sl-SI" smtClean="0"/>
              <a:t>- </a:t>
            </a:r>
            <a:r>
              <a:rPr lang="en-US" smtClean="0"/>
              <a:t>To special facilities within the emergency planning zones (schools, kindergartens, hospitals, retirement and nursing homes, prisons and such). </a:t>
            </a:r>
          </a:p>
          <a:p>
            <a:pPr eaLnBrk="1" hangingPunct="1">
              <a:spcBef>
                <a:spcPct val="0"/>
              </a:spcBef>
            </a:pPr>
            <a:endParaRPr lang="en-US" smtClean="0"/>
          </a:p>
        </p:txBody>
      </p:sp>
      <p:sp>
        <p:nvSpPr>
          <p:cNvPr id="2457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70B1FBC-6EAB-4C9A-AC0C-77A799068067}" type="slidenum">
              <a:rPr lang="sl-SI">
                <a:cs typeface="Arial" charset="0"/>
              </a:rPr>
              <a:pPr fontAlgn="base">
                <a:spcBef>
                  <a:spcPct val="0"/>
                </a:spcBef>
                <a:spcAft>
                  <a:spcPct val="0"/>
                </a:spcAft>
                <a:defRPr/>
              </a:pPr>
              <a:t>17</a:t>
            </a:fld>
            <a:endParaRPr lang="sl-SI">
              <a:cs typeface="Arial" charset="0"/>
            </a:endParaRPr>
          </a:p>
        </p:txBody>
      </p:sp>
    </p:spTree>
    <p:extLst>
      <p:ext uri="{BB962C8B-B14F-4D97-AF65-F5344CB8AC3E}">
        <p14:creationId xmlns:p14="http://schemas.microsoft.com/office/powerpoint/2010/main" xmlns="" val="23783016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2885CCB-0FAC-4B5F-BD72-E6ACE9D86EC2}" type="slidenum">
              <a:rPr lang="en-US" smtClean="0"/>
              <a:pPr/>
              <a:t>18</a:t>
            </a:fld>
            <a:endParaRPr lang="en-US"/>
          </a:p>
        </p:txBody>
      </p:sp>
    </p:spTree>
    <p:extLst>
      <p:ext uri="{BB962C8B-B14F-4D97-AF65-F5344CB8AC3E}">
        <p14:creationId xmlns:p14="http://schemas.microsoft.com/office/powerpoint/2010/main" xmlns="" val="625405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29" name="Slide Image Placeholder 1"/>
          <p:cNvSpPr>
            <a:spLocks noGrp="1" noRot="1" noChangeAspect="1"/>
          </p:cNvSpPr>
          <p:nvPr>
            <p:ph type="sldImg"/>
          </p:nvPr>
        </p:nvSpPr>
        <p:spPr bwMode="auto">
          <a:noFill/>
          <a:ln>
            <a:solidFill>
              <a:srgbClr val="000000"/>
            </a:solidFill>
            <a:miter lim="800000"/>
            <a:headEnd/>
            <a:tailEnd/>
          </a:ln>
        </p:spPr>
      </p:sp>
      <p:sp>
        <p:nvSpPr>
          <p:cNvPr id="27853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In an emergency response, personnel from the facility, either employees who are directly employed or through a contractor, and also from response organizations such as fire fighters, police officers, medical personnel and drivers and crews of evacuation vehicles may be involved and have specific duties/tasks in support to mitigating the consequences of the emergency. </a:t>
            </a:r>
          </a:p>
          <a:p>
            <a:r>
              <a:rPr lang="en-US" smtClean="0"/>
              <a:t> </a:t>
            </a:r>
          </a:p>
          <a:p>
            <a:r>
              <a:rPr lang="en-US" smtClean="0"/>
              <a:t>For example, some operating personnel supported by firefighters may be tasked with taking mitigatory actions to prevent conditions leading to core melt. Others, such as police officers, local and national rescue and monitoring teams may be engaged to implement public protective actions, such as evacuation, and to carry out monitoring activities. </a:t>
            </a:r>
          </a:p>
          <a:p>
            <a:r>
              <a:rPr lang="en-US" smtClean="0"/>
              <a:t> </a:t>
            </a:r>
          </a:p>
          <a:p>
            <a:r>
              <a:rPr lang="en-US" smtClean="0"/>
              <a:t>They are all </a:t>
            </a:r>
            <a:r>
              <a:rPr lang="en-US" b="1" smtClean="0"/>
              <a:t>emergency workers</a:t>
            </a:r>
            <a:r>
              <a:rPr lang="en-US" smtClean="0"/>
              <a:t> and they need to be protected adequately. </a:t>
            </a:r>
          </a:p>
          <a:p>
            <a:pPr eaLnBrk="1" hangingPunct="1">
              <a:spcBef>
                <a:spcPct val="0"/>
              </a:spcBef>
            </a:pPr>
            <a:r>
              <a:rPr lang="en-GB" smtClean="0"/>
              <a:t> </a:t>
            </a:r>
            <a:endParaRPr lang="sl-SI" smtClean="0"/>
          </a:p>
          <a:p>
            <a:pPr eaLnBrk="1" hangingPunct="1">
              <a:spcBef>
                <a:spcPct val="0"/>
              </a:spcBef>
            </a:pPr>
            <a:r>
              <a:rPr lang="sl-SI" b="1" smtClean="0"/>
              <a:t>Photo:</a:t>
            </a:r>
            <a:r>
              <a:rPr lang="sl-SI" smtClean="0"/>
              <a:t> </a:t>
            </a:r>
            <a:r>
              <a:rPr lang="en-US" smtClean="0"/>
              <a:t>The Fukushima emergency workers </a:t>
            </a:r>
            <a:r>
              <a:rPr lang="sl-SI" smtClean="0"/>
              <a:t>(</a:t>
            </a:r>
            <a:r>
              <a:rPr lang="en-US" smtClean="0"/>
              <a:t>© Reuters</a:t>
            </a:r>
            <a:r>
              <a:rPr lang="sl-SI" smtClean="0"/>
              <a:t>)</a:t>
            </a:r>
          </a:p>
        </p:txBody>
      </p:sp>
      <p:sp>
        <p:nvSpPr>
          <p:cNvPr id="2519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5AA8981-FCFC-40B4-9726-E483D2D32988}" type="slidenum">
              <a:rPr lang="sl-SI">
                <a:cs typeface="Arial" charset="0"/>
              </a:rPr>
              <a:pPr fontAlgn="base">
                <a:spcBef>
                  <a:spcPct val="0"/>
                </a:spcBef>
                <a:spcAft>
                  <a:spcPct val="0"/>
                </a:spcAft>
                <a:defRPr/>
              </a:pPr>
              <a:t>20</a:t>
            </a:fld>
            <a:endParaRPr lang="sl-SI">
              <a:cs typeface="Arial" charset="0"/>
            </a:endParaRPr>
          </a:p>
        </p:txBody>
      </p:sp>
    </p:spTree>
    <p:extLst>
      <p:ext uri="{BB962C8B-B14F-4D97-AF65-F5344CB8AC3E}">
        <p14:creationId xmlns:p14="http://schemas.microsoft.com/office/powerpoint/2010/main" xmlns="" val="3296682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6"/>
          <p:cNvSpPr txBox="1">
            <a:spLocks noGrp="1" noChangeAspect="1" noChangeArrowheads="1"/>
          </p:cNvSpPr>
          <p:nvPr/>
        </p:nvSpPr>
        <p:spPr bwMode="auto">
          <a:xfrm>
            <a:off x="763010" y="9626115"/>
            <a:ext cx="3556284" cy="37231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4759" tIns="47380" rIns="94759" bIns="47380"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9718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4290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8862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pPr algn="l">
              <a:lnSpc>
                <a:spcPct val="100000"/>
              </a:lnSpc>
            </a:pPr>
            <a:r>
              <a:rPr kumimoji="0" lang="en-GB">
                <a:latin typeface="Times New Roman" pitchFamily="18" charset="0"/>
              </a:rPr>
              <a:t>IAEA Training in Emergency Preparedness and Response</a:t>
            </a:r>
          </a:p>
        </p:txBody>
      </p:sp>
      <p:sp>
        <p:nvSpPr>
          <p:cNvPr id="91139" name="Rectangle 7"/>
          <p:cNvSpPr txBox="1">
            <a:spLocks noGrp="1" noChangeArrowheads="1"/>
          </p:cNvSpPr>
          <p:nvPr/>
        </p:nvSpPr>
        <p:spPr bwMode="auto">
          <a:xfrm>
            <a:off x="6097437" y="9604791"/>
            <a:ext cx="444536" cy="37231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4759" tIns="47380" rIns="94759" bIns="47380" anchor="b"/>
          <a:lstStyle>
            <a:lvl1pPr eaLnBrk="0" hangingPunct="0">
              <a:defRPr kumimoji="1" sz="1000">
                <a:solidFill>
                  <a:schemeClr val="tx1"/>
                </a:solidFill>
                <a:latin typeface="Arial" charset="0"/>
                <a:cs typeface="Arial" charset="0"/>
              </a:defRPr>
            </a:lvl1pPr>
            <a:lvl2pPr marL="742950" indent="-285750" eaLnBrk="0" hangingPunct="0">
              <a:defRPr kumimoji="1" sz="1000">
                <a:solidFill>
                  <a:schemeClr val="tx1"/>
                </a:solidFill>
                <a:latin typeface="Arial" charset="0"/>
                <a:cs typeface="Arial" charset="0"/>
              </a:defRPr>
            </a:lvl2pPr>
            <a:lvl3pPr marL="1143000" indent="-228600" eaLnBrk="0" hangingPunct="0">
              <a:defRPr kumimoji="1" sz="1000">
                <a:solidFill>
                  <a:schemeClr val="tx1"/>
                </a:solidFill>
                <a:latin typeface="Arial" charset="0"/>
                <a:cs typeface="Arial" charset="0"/>
              </a:defRPr>
            </a:lvl3pPr>
            <a:lvl4pPr marL="1600200" indent="-228600" eaLnBrk="0" hangingPunct="0">
              <a:defRPr kumimoji="1" sz="1000">
                <a:solidFill>
                  <a:schemeClr val="tx1"/>
                </a:solidFill>
                <a:latin typeface="Arial" charset="0"/>
                <a:cs typeface="Arial" charset="0"/>
              </a:defRPr>
            </a:lvl4pPr>
            <a:lvl5pPr marL="2057400" indent="-228600" eaLnBrk="0" hangingPunct="0">
              <a:defRPr kumimoji="1" sz="1000">
                <a:solidFill>
                  <a:schemeClr val="tx1"/>
                </a:solidFill>
                <a:latin typeface="Arial" charset="0"/>
                <a:cs typeface="Arial" charset="0"/>
              </a:defRPr>
            </a:lvl5pPr>
            <a:lvl6pPr marL="25146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6pPr>
            <a:lvl7pPr marL="29718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7pPr>
            <a:lvl8pPr marL="34290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8pPr>
            <a:lvl9pPr marL="3886200" indent="-228600" algn="just" eaLnBrk="0" fontAlgn="base" hangingPunct="0">
              <a:lnSpc>
                <a:spcPct val="130000"/>
              </a:lnSpc>
              <a:spcBef>
                <a:spcPct val="0"/>
              </a:spcBef>
              <a:spcAft>
                <a:spcPct val="0"/>
              </a:spcAft>
              <a:defRPr kumimoji="1" sz="1000">
                <a:solidFill>
                  <a:schemeClr val="tx1"/>
                </a:solidFill>
                <a:latin typeface="Arial" charset="0"/>
                <a:cs typeface="Arial" charset="0"/>
              </a:defRPr>
            </a:lvl9pPr>
          </a:lstStyle>
          <a:p>
            <a:pPr algn="r">
              <a:lnSpc>
                <a:spcPct val="100000"/>
              </a:lnSpc>
            </a:pPr>
            <a:fld id="{187E2EE3-52EA-4762-B007-0FB6560758B8}" type="slidenum">
              <a:rPr kumimoji="0" lang="en-GB">
                <a:latin typeface="Times New Roman" pitchFamily="18" charset="0"/>
              </a:rPr>
              <a:pPr algn="r">
                <a:lnSpc>
                  <a:spcPct val="100000"/>
                </a:lnSpc>
              </a:pPr>
              <a:t>21</a:t>
            </a:fld>
            <a:endParaRPr kumimoji="0" lang="en-GB">
              <a:latin typeface="Times New Roman" pitchFamily="18" charset="0"/>
            </a:endParaRPr>
          </a:p>
        </p:txBody>
      </p:sp>
      <p:sp>
        <p:nvSpPr>
          <p:cNvPr id="91140" name="Rectangle 2"/>
          <p:cNvSpPr>
            <a:spLocks noGrp="1" noRot="1" noChangeAspect="1" noChangeArrowheads="1" noTextEdit="1"/>
          </p:cNvSpPr>
          <p:nvPr>
            <p:ph type="sldImg"/>
          </p:nvPr>
        </p:nvSpPr>
        <p:spPr>
          <a:xfrm>
            <a:off x="781050" y="769938"/>
            <a:ext cx="5537200" cy="3835400"/>
          </a:xfrm>
          <a:ln/>
        </p:spPr>
      </p:sp>
      <p:sp>
        <p:nvSpPr>
          <p:cNvPr id="91141" name="Rectangle 3"/>
          <p:cNvSpPr>
            <a:spLocks noGrp="1" noChangeArrowheads="1"/>
          </p:cNvSpPr>
          <p:nvPr>
            <p:ph type="body" idx="1"/>
          </p:nvPr>
        </p:nvSpPr>
        <p:spPr>
          <a:xfrm>
            <a:off x="945468" y="4859800"/>
            <a:ext cx="5208365" cy="4605577"/>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type="none" w="sm" len="sm"/>
                <a:tailEnd type="none" w="sm" len="sm"/>
              </a14:hiddenLine>
            </a:ext>
          </a:extLst>
        </p:spPr>
        <p:txBody>
          <a:bodyPr lIns="99040" tIns="49521" rIns="99040" bIns="49521"/>
          <a:lstStyle/>
          <a:p>
            <a:endParaRPr lang="en-GB" dirty="0"/>
          </a:p>
        </p:txBody>
      </p:sp>
      <p:sp>
        <p:nvSpPr>
          <p:cNvPr id="8" name="Header Placeholder 3"/>
          <p:cNvSpPr>
            <a:spLocks noGrp="1"/>
          </p:cNvSpPr>
          <p:nvPr>
            <p:ph type="hdr" sz="quarter"/>
          </p:nvPr>
        </p:nvSpPr>
        <p:spPr>
          <a:xfrm>
            <a:off x="0" y="0"/>
            <a:ext cx="2627311" cy="511176"/>
          </a:xfrm>
        </p:spPr>
        <p:txBody>
          <a:bodyPr/>
          <a:lstStyle/>
          <a:p>
            <a:pPr>
              <a:defRPr/>
            </a:pPr>
            <a:r>
              <a:rPr lang="en-GB" dirty="0"/>
              <a:t>Optimization of Nuclear and Radiological</a:t>
            </a:r>
            <a:br>
              <a:rPr lang="en-GB" dirty="0"/>
            </a:br>
            <a:r>
              <a:rPr lang="en-GB" dirty="0"/>
              <a:t>Emergency Preparedness and Response</a:t>
            </a:r>
          </a:p>
        </p:txBody>
      </p:sp>
      <p:sp>
        <p:nvSpPr>
          <p:cNvPr id="9" name="Date Placeholder 4"/>
          <p:cNvSpPr>
            <a:spLocks noGrp="1"/>
          </p:cNvSpPr>
          <p:nvPr>
            <p:ph type="dt" idx="1"/>
          </p:nvPr>
        </p:nvSpPr>
        <p:spPr>
          <a:xfrm>
            <a:off x="3994150" y="0"/>
            <a:ext cx="3105150" cy="511176"/>
          </a:xfrm>
        </p:spPr>
        <p:txBody>
          <a:bodyPr/>
          <a:lstStyle/>
          <a:p>
            <a:r>
              <a:rPr lang="en-GB" dirty="0"/>
              <a:t>Optimization of Measures Taken to Protect Emergency Workers</a:t>
            </a:r>
          </a:p>
        </p:txBody>
      </p:sp>
    </p:spTree>
    <p:extLst>
      <p:ext uri="{BB962C8B-B14F-4D97-AF65-F5344CB8AC3E}">
        <p14:creationId xmlns:p14="http://schemas.microsoft.com/office/powerpoint/2010/main" xmlns="" val="26426595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3" name="Slide Image Placeholder 1"/>
          <p:cNvSpPr>
            <a:spLocks noGrp="1" noRot="1" noChangeAspect="1"/>
          </p:cNvSpPr>
          <p:nvPr>
            <p:ph type="sldImg"/>
          </p:nvPr>
        </p:nvSpPr>
        <p:spPr bwMode="auto">
          <a:noFill/>
          <a:ln>
            <a:solidFill>
              <a:srgbClr val="000000"/>
            </a:solidFill>
            <a:miter lim="800000"/>
            <a:headEnd/>
            <a:tailEnd/>
          </a:ln>
        </p:spPr>
      </p:sp>
      <p:sp>
        <p:nvSpPr>
          <p:cNvPr id="28467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While most of the response actions may be carried out within dose limits for occupational exposure, many of the most critical actions may lead to incurring much higher doses, and as such, they are to be taken by emergency workers on a voluntarily basis. Such actions include:</a:t>
            </a:r>
          </a:p>
          <a:p>
            <a:r>
              <a:rPr lang="sl-SI" smtClean="0"/>
              <a:t>- </a:t>
            </a:r>
            <a:r>
              <a:rPr lang="en-US" smtClean="0"/>
              <a:t>Lifesaving actions or actions for preventing serious injury, </a:t>
            </a:r>
          </a:p>
          <a:p>
            <a:r>
              <a:rPr lang="sl-SI" smtClean="0"/>
              <a:t>- </a:t>
            </a:r>
            <a:r>
              <a:rPr lang="en-US" smtClean="0"/>
              <a:t>Actions to prevent severe deterministic effects, </a:t>
            </a:r>
          </a:p>
          <a:p>
            <a:r>
              <a:rPr lang="sl-SI" smtClean="0"/>
              <a:t>- </a:t>
            </a:r>
            <a:r>
              <a:rPr lang="en-US" smtClean="0"/>
              <a:t>Actions to prevent development of catastrophic conditions that could significantly affect people and the environment, and </a:t>
            </a:r>
          </a:p>
          <a:p>
            <a:r>
              <a:rPr lang="sl-SI" smtClean="0"/>
              <a:t>- </a:t>
            </a:r>
            <a:r>
              <a:rPr lang="en-US" smtClean="0"/>
              <a:t>Actions to avert a large collective dose.</a:t>
            </a:r>
          </a:p>
          <a:p>
            <a:r>
              <a:rPr lang="en-US" smtClean="0"/>
              <a:t> </a:t>
            </a:r>
            <a:endParaRPr lang="sl-SI" smtClean="0"/>
          </a:p>
          <a:p>
            <a:r>
              <a:rPr lang="en-US" smtClean="0"/>
              <a:t>All efforts need to be made to keep the doses of emergency workers as low as reasonable achievable, taking into account the guidance values discussed above. This imposes the need for managing and controlling the doses received by emergency workers and helpers in an emergency. Records must be kept in this regard.</a:t>
            </a:r>
          </a:p>
          <a:p>
            <a:endParaRPr lang="en-US" smtClean="0"/>
          </a:p>
        </p:txBody>
      </p:sp>
      <p:sp>
        <p:nvSpPr>
          <p:cNvPr id="4" name="Slide Number Placeholder 3"/>
          <p:cNvSpPr>
            <a:spLocks noGrp="1"/>
          </p:cNvSpPr>
          <p:nvPr>
            <p:ph type="sldNum" sz="quarter" idx="5"/>
          </p:nvPr>
        </p:nvSpPr>
        <p:spPr/>
        <p:txBody>
          <a:bodyPr/>
          <a:lstStyle/>
          <a:p>
            <a:pPr>
              <a:defRPr/>
            </a:pPr>
            <a:fld id="{78126D88-5467-4BAC-86EB-FC8794EC4210}" type="slidenum">
              <a:rPr lang="sl-SI" smtClean="0"/>
              <a:pPr>
                <a:defRPr/>
              </a:pPr>
              <a:t>22</a:t>
            </a:fld>
            <a:endParaRPr lang="sl-SI" dirty="0"/>
          </a:p>
        </p:txBody>
      </p:sp>
    </p:spTree>
    <p:extLst>
      <p:ext uri="{BB962C8B-B14F-4D97-AF65-F5344CB8AC3E}">
        <p14:creationId xmlns:p14="http://schemas.microsoft.com/office/powerpoint/2010/main" xmlns="" val="1460075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Date Placeholder 3"/>
          <p:cNvSpPr>
            <a:spLocks noGrp="1"/>
          </p:cNvSpPr>
          <p:nvPr>
            <p:ph type="dt" idx="10"/>
          </p:nvPr>
        </p:nvSpPr>
        <p:spPr/>
        <p:txBody>
          <a:bodyPr/>
          <a:lstStyle/>
          <a:p>
            <a:r>
              <a:rPr lang="en-US" smtClean="0"/>
              <a:t>Module 4</a:t>
            </a:r>
            <a:endParaRPr lang="en-US"/>
          </a:p>
        </p:txBody>
      </p:sp>
      <p:sp>
        <p:nvSpPr>
          <p:cNvPr id="5" name="Slide Number Placeholder 4"/>
          <p:cNvSpPr>
            <a:spLocks noGrp="1"/>
          </p:cNvSpPr>
          <p:nvPr>
            <p:ph type="sldNum" sz="quarter" idx="11"/>
          </p:nvPr>
        </p:nvSpPr>
        <p:spPr/>
        <p:txBody>
          <a:bodyPr/>
          <a:lstStyle/>
          <a:p>
            <a:fld id="{529E7B8E-93E5-4882-902D-5CB648B877E3}" type="slidenum">
              <a:rPr lang="en-US" smtClean="0"/>
              <a:pPr/>
              <a:t>23</a:t>
            </a:fld>
            <a:endParaRPr lang="en-US"/>
          </a:p>
        </p:txBody>
      </p:sp>
    </p:spTree>
    <p:extLst>
      <p:ext uri="{BB962C8B-B14F-4D97-AF65-F5344CB8AC3E}">
        <p14:creationId xmlns:p14="http://schemas.microsoft.com/office/powerpoint/2010/main" xmlns="" val="35793952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5" name="Slide Image Placeholder 1"/>
          <p:cNvSpPr>
            <a:spLocks noGrp="1" noRot="1" noChangeAspect="1"/>
          </p:cNvSpPr>
          <p:nvPr>
            <p:ph type="sldImg"/>
          </p:nvPr>
        </p:nvSpPr>
        <p:spPr bwMode="auto">
          <a:noFill/>
          <a:ln>
            <a:solidFill>
              <a:srgbClr val="000000"/>
            </a:solidFill>
            <a:miter lim="800000"/>
            <a:headEnd/>
            <a:tailEnd/>
          </a:ln>
        </p:spPr>
      </p:sp>
      <p:sp>
        <p:nvSpPr>
          <p:cNvPr id="303106"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Effective medical response is a necessary element of an overall response to nuclear emergencies. The basic principles of medical handling of exposed individuals are based, to a large degree, on the methods used for handling other types of accidents, taking into account the specifics of the possible health effects of radiation and problems with contamination.</a:t>
            </a:r>
          </a:p>
          <a:p>
            <a:r>
              <a:rPr lang="en-US" dirty="0" smtClean="0"/>
              <a:t> </a:t>
            </a:r>
          </a:p>
          <a:p>
            <a:r>
              <a:rPr lang="en-US" dirty="0" smtClean="0"/>
              <a:t>Medical response in an emergency can be for workers on-site and for workers and population off-site. To organize the medical response, it is recommended that a system for medical support for nuclear emergencies is set up under the supervision of health authorities, e.g., Ministry for Health. </a:t>
            </a:r>
          </a:p>
        </p:txBody>
      </p:sp>
      <p:sp>
        <p:nvSpPr>
          <p:cNvPr id="275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34D8F7F-7A56-4433-8DAE-8EBEBCA527A8}" type="slidenum">
              <a:rPr lang="sl-SI">
                <a:cs typeface="Arial" charset="0"/>
              </a:rPr>
              <a:pPr fontAlgn="base">
                <a:spcBef>
                  <a:spcPct val="0"/>
                </a:spcBef>
                <a:spcAft>
                  <a:spcPct val="0"/>
                </a:spcAft>
                <a:defRPr/>
              </a:pPr>
              <a:t>24</a:t>
            </a:fld>
            <a:endParaRPr lang="sl-SI">
              <a:cs typeface="Arial" charset="0"/>
            </a:endParaRPr>
          </a:p>
        </p:txBody>
      </p:sp>
    </p:spTree>
    <p:extLst>
      <p:ext uri="{BB962C8B-B14F-4D97-AF65-F5344CB8AC3E}">
        <p14:creationId xmlns:p14="http://schemas.microsoft.com/office/powerpoint/2010/main" xmlns="" val="1842131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3" name="Slide Image Placeholder 1"/>
          <p:cNvSpPr>
            <a:spLocks noGrp="1" noRot="1" noChangeAspect="1"/>
          </p:cNvSpPr>
          <p:nvPr>
            <p:ph type="sldImg"/>
          </p:nvPr>
        </p:nvSpPr>
        <p:spPr bwMode="auto">
          <a:noFill/>
          <a:ln>
            <a:solidFill>
              <a:srgbClr val="000000"/>
            </a:solidFill>
            <a:miter lim="800000"/>
            <a:headEnd/>
            <a:tailEnd/>
          </a:ln>
        </p:spPr>
      </p:sp>
      <p:sp>
        <p:nvSpPr>
          <p:cNvPr id="30515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The Ministry for Health is usually responsible for providing advice to other governmental offices on the health implications of any exposure to radiation. It is also responsible for ensuring that plans exist to provide treatment, monitoring and health advice to the public and to individuals, who have been contaminated or exposed to radiation, or those who fear they may have been.</a:t>
            </a:r>
          </a:p>
          <a:p>
            <a:r>
              <a:rPr lang="en-US" smtClean="0"/>
              <a:t> </a:t>
            </a:r>
          </a:p>
          <a:p>
            <a:r>
              <a:rPr lang="en-US" smtClean="0"/>
              <a:t>In general, there are three levels of response, according to the degree of complexity, with respect to the necessary resources for support and the severity of consequences:</a:t>
            </a:r>
          </a:p>
          <a:p>
            <a:r>
              <a:rPr lang="sl-SI" smtClean="0"/>
              <a:t>- </a:t>
            </a:r>
            <a:r>
              <a:rPr lang="en-US" smtClean="0"/>
              <a:t>First aid provided on spot,</a:t>
            </a:r>
          </a:p>
          <a:p>
            <a:r>
              <a:rPr lang="sl-SI" smtClean="0"/>
              <a:t>- </a:t>
            </a:r>
            <a:r>
              <a:rPr lang="en-US" smtClean="0"/>
              <a:t>Initial medical examination and treatment in a general hospital, and</a:t>
            </a:r>
          </a:p>
          <a:p>
            <a:r>
              <a:rPr lang="sl-SI" smtClean="0"/>
              <a:t>- </a:t>
            </a:r>
            <a:r>
              <a:rPr lang="en-US" smtClean="0"/>
              <a:t>Complete examination and treatment in a specialized medical centre for treatment of radiation injuries.</a:t>
            </a:r>
          </a:p>
          <a:p>
            <a:r>
              <a:rPr lang="en-US" smtClean="0"/>
              <a:t> </a:t>
            </a:r>
          </a:p>
          <a:p>
            <a:pPr eaLnBrk="1" hangingPunct="1">
              <a:spcBef>
                <a:spcPct val="0"/>
              </a:spcBef>
            </a:pPr>
            <a:endParaRPr lang="en-US" smtClean="0"/>
          </a:p>
        </p:txBody>
      </p:sp>
      <p:sp>
        <p:nvSpPr>
          <p:cNvPr id="2805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28D0E88-F6A7-4862-B5C5-962D621EFB00}" type="slidenum">
              <a:rPr lang="sl-SI">
                <a:cs typeface="Arial" charset="0"/>
              </a:rPr>
              <a:pPr fontAlgn="base">
                <a:spcBef>
                  <a:spcPct val="0"/>
                </a:spcBef>
                <a:spcAft>
                  <a:spcPct val="0"/>
                </a:spcAft>
                <a:defRPr/>
              </a:pPr>
              <a:t>25</a:t>
            </a:fld>
            <a:endParaRPr lang="sl-SI">
              <a:cs typeface="Arial" charset="0"/>
            </a:endParaRPr>
          </a:p>
        </p:txBody>
      </p:sp>
    </p:spTree>
    <p:extLst>
      <p:ext uri="{BB962C8B-B14F-4D97-AF65-F5344CB8AC3E}">
        <p14:creationId xmlns:p14="http://schemas.microsoft.com/office/powerpoint/2010/main" xmlns="" val="34404224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1" name="Slide Image Placeholder 1"/>
          <p:cNvSpPr>
            <a:spLocks noGrp="1" noRot="1" noChangeAspect="1"/>
          </p:cNvSpPr>
          <p:nvPr>
            <p:ph type="sldImg"/>
          </p:nvPr>
        </p:nvSpPr>
        <p:spPr bwMode="auto">
          <a:noFill/>
          <a:ln>
            <a:solidFill>
              <a:srgbClr val="000000"/>
            </a:solidFill>
            <a:miter lim="800000"/>
            <a:headEnd/>
            <a:tailEnd/>
          </a:ln>
        </p:spPr>
      </p:sp>
      <p:sp>
        <p:nvSpPr>
          <p:cNvPr id="307202"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In case of serious injury, personnel from suitable medical </a:t>
            </a:r>
            <a:r>
              <a:rPr lang="en-US" dirty="0" err="1" smtClean="0"/>
              <a:t>centres</a:t>
            </a:r>
            <a:r>
              <a:rPr lang="en-US" dirty="0" smtClean="0"/>
              <a:t> should be available to respond and give first aid. In case of high doses, exceeding threshold for deterministic effects, immediate transport to specialized medical centre is recommended. </a:t>
            </a:r>
          </a:p>
          <a:p>
            <a:r>
              <a:rPr lang="en-US" dirty="0" smtClean="0"/>
              <a:t> </a:t>
            </a:r>
          </a:p>
          <a:p>
            <a:r>
              <a:rPr lang="en-US" dirty="0" smtClean="0"/>
              <a:t>The IAEA has developed generic guidance on medical preparedness and response for nuclear or radiological emergencies.</a:t>
            </a:r>
          </a:p>
          <a:p>
            <a:pPr eaLnBrk="1" hangingPunct="1">
              <a:spcBef>
                <a:spcPct val="0"/>
              </a:spcBef>
            </a:pPr>
            <a:endParaRPr lang="sl-SI" dirty="0" smtClean="0"/>
          </a:p>
          <a:p>
            <a:pPr eaLnBrk="1" hangingPunct="1">
              <a:spcBef>
                <a:spcPct val="0"/>
              </a:spcBef>
            </a:pPr>
            <a:r>
              <a:rPr lang="en-US" dirty="0" smtClean="0"/>
              <a:t>For situations involving a large number of exposed people, e.g. evacuation during a release, one of the initial procedures is triage of people. These are actions to sort them into predetermined classes, on the basis of their injury or symptoms, to expedite treatment and maximize use of available resources. </a:t>
            </a:r>
            <a:endParaRPr lang="sl-SI" dirty="0" smtClean="0"/>
          </a:p>
          <a:p>
            <a:pPr eaLnBrk="1" hangingPunct="1">
              <a:spcBef>
                <a:spcPct val="0"/>
              </a:spcBef>
            </a:pPr>
            <a:endParaRPr lang="sl-SI" dirty="0" smtClean="0"/>
          </a:p>
          <a:p>
            <a:pPr eaLnBrk="1" hangingPunct="1">
              <a:spcBef>
                <a:spcPct val="0"/>
              </a:spcBef>
            </a:pPr>
            <a:r>
              <a:rPr lang="en-US" b="1" dirty="0" smtClean="0"/>
              <a:t>The basic principle is that treatment of serious or life-threatening injuries must take priority over other actions. </a:t>
            </a:r>
            <a:endParaRPr lang="sl-SI" b="1" dirty="0" smtClean="0"/>
          </a:p>
        </p:txBody>
      </p:sp>
      <p:sp>
        <p:nvSpPr>
          <p:cNvPr id="28262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B38CA7D-8A5A-45F7-9D57-747AD175560D}" type="slidenum">
              <a:rPr lang="sl-SI">
                <a:cs typeface="Arial" charset="0"/>
              </a:rPr>
              <a:pPr fontAlgn="base">
                <a:spcBef>
                  <a:spcPct val="0"/>
                </a:spcBef>
                <a:spcAft>
                  <a:spcPct val="0"/>
                </a:spcAft>
                <a:defRPr/>
              </a:pPr>
              <a:t>26</a:t>
            </a:fld>
            <a:endParaRPr lang="sl-SI">
              <a:cs typeface="Arial" charset="0"/>
            </a:endParaRPr>
          </a:p>
        </p:txBody>
      </p:sp>
    </p:spTree>
    <p:extLst>
      <p:ext uri="{BB962C8B-B14F-4D97-AF65-F5344CB8AC3E}">
        <p14:creationId xmlns:p14="http://schemas.microsoft.com/office/powerpoint/2010/main" xmlns="" val="24175803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ln/>
        </p:spPr>
      </p:sp>
      <p:sp>
        <p:nvSpPr>
          <p:cNvPr id="16387" name="Notes Placeholder 2"/>
          <p:cNvSpPr>
            <a:spLocks noGrp="1"/>
          </p:cNvSpPr>
          <p:nvPr>
            <p:ph type="body"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p>
            <a:pPr>
              <a:defRPr/>
            </a:pPr>
            <a:endParaRPr lang="en-GB" dirty="0"/>
          </a:p>
        </p:txBody>
      </p:sp>
      <p:sp>
        <p:nvSpPr>
          <p:cNvPr id="16388" name="Date Placeholder 4"/>
          <p:cNvSpPr>
            <a:spLocks noGrp="1"/>
          </p:cNvSpPr>
          <p:nvPr>
            <p:ph type="dt" sz="quarter" idx="1"/>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2400">
                <a:solidFill>
                  <a:schemeClr val="tx1"/>
                </a:solidFill>
                <a:latin typeface="Times New Roman" charset="0"/>
                <a:ea typeface="ＭＳ Ｐゴシック" charset="0"/>
              </a:defRPr>
            </a:lvl1pPr>
            <a:lvl2pPr marL="740508" indent="-284810" eaLnBrk="0" hangingPunct="0">
              <a:defRPr sz="2400">
                <a:solidFill>
                  <a:schemeClr val="tx1"/>
                </a:solidFill>
                <a:latin typeface="Times New Roman" charset="0"/>
                <a:ea typeface="ＭＳ Ｐゴシック" charset="0"/>
              </a:defRPr>
            </a:lvl2pPr>
            <a:lvl3pPr marL="1139243" indent="-227848" eaLnBrk="0" hangingPunct="0">
              <a:defRPr sz="2400">
                <a:solidFill>
                  <a:schemeClr val="tx1"/>
                </a:solidFill>
                <a:latin typeface="Times New Roman" charset="0"/>
                <a:ea typeface="ＭＳ Ｐゴシック" charset="0"/>
              </a:defRPr>
            </a:lvl3pPr>
            <a:lvl4pPr marL="1594940" indent="-227848" eaLnBrk="0" hangingPunct="0">
              <a:defRPr sz="2400">
                <a:solidFill>
                  <a:schemeClr val="tx1"/>
                </a:solidFill>
                <a:latin typeface="Times New Roman" charset="0"/>
                <a:ea typeface="ＭＳ Ｐゴシック" charset="0"/>
              </a:defRPr>
            </a:lvl4pPr>
            <a:lvl5pPr marL="2050638" indent="-227848" eaLnBrk="0" hangingPunct="0">
              <a:defRPr sz="2400">
                <a:solidFill>
                  <a:schemeClr val="tx1"/>
                </a:solidFill>
                <a:latin typeface="Times New Roman" charset="0"/>
                <a:ea typeface="ＭＳ Ｐゴシック" charset="0"/>
              </a:defRPr>
            </a:lvl5pPr>
            <a:lvl6pPr marL="2506335" indent="-227848" eaLnBrk="0" fontAlgn="base" hangingPunct="0">
              <a:spcBef>
                <a:spcPct val="0"/>
              </a:spcBef>
              <a:spcAft>
                <a:spcPct val="0"/>
              </a:spcAft>
              <a:defRPr sz="2400">
                <a:solidFill>
                  <a:schemeClr val="tx1"/>
                </a:solidFill>
                <a:latin typeface="Times New Roman" charset="0"/>
                <a:ea typeface="ＭＳ Ｐゴシック" charset="0"/>
              </a:defRPr>
            </a:lvl6pPr>
            <a:lvl7pPr marL="2962032" indent="-227848" eaLnBrk="0" fontAlgn="base" hangingPunct="0">
              <a:spcBef>
                <a:spcPct val="0"/>
              </a:spcBef>
              <a:spcAft>
                <a:spcPct val="0"/>
              </a:spcAft>
              <a:defRPr sz="2400">
                <a:solidFill>
                  <a:schemeClr val="tx1"/>
                </a:solidFill>
                <a:latin typeface="Times New Roman" charset="0"/>
                <a:ea typeface="ＭＳ Ｐゴシック" charset="0"/>
              </a:defRPr>
            </a:lvl7pPr>
            <a:lvl8pPr marL="3417730" indent="-227848" eaLnBrk="0" fontAlgn="base" hangingPunct="0">
              <a:spcBef>
                <a:spcPct val="0"/>
              </a:spcBef>
              <a:spcAft>
                <a:spcPct val="0"/>
              </a:spcAft>
              <a:defRPr sz="2400">
                <a:solidFill>
                  <a:schemeClr val="tx1"/>
                </a:solidFill>
                <a:latin typeface="Times New Roman" charset="0"/>
                <a:ea typeface="ＭＳ Ｐゴシック" charset="0"/>
              </a:defRPr>
            </a:lvl8pPr>
            <a:lvl9pPr marL="3873427" indent="-227848"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defRPr/>
            </a:pPr>
            <a:endParaRPr lang="en-US" sz="1000" dirty="0"/>
          </a:p>
        </p:txBody>
      </p:sp>
      <p:sp>
        <p:nvSpPr>
          <p:cNvPr id="16389" name="Slide Number Placeholder 6"/>
          <p:cNvSpPr>
            <a:spLocks noGrp="1"/>
          </p:cNvSpPr>
          <p:nvPr>
            <p:ph type="sldNum" sz="quarter" idx="5"/>
          </p:nvPr>
        </p:nvSpPr>
        <p:spPr>
          <a:extLst>
            <a:ext uri="{AF507438-7753-43E0-B8FC-AC1667EBCBE1}">
              <a14:hiddenEffects xmlns:a14="http://schemas.microsoft.com/office/drawing/2010/main" xmlns="">
                <a:effectLst>
                  <a:outerShdw blurRad="63500" dist="38099" dir="2700000" algn="ctr" rotWithShape="0">
                    <a:schemeClr val="bg2">
                      <a:alpha val="74997"/>
                    </a:schemeClr>
                  </a:outerShdw>
                </a:effectLst>
              </a14:hiddenEffects>
            </a:ext>
          </a:extLst>
        </p:spPr>
        <p:txBody>
          <a:bodyPr/>
          <a:lstStyle>
            <a:lvl1pPr eaLnBrk="0" hangingPunct="0">
              <a:defRPr sz="2400">
                <a:solidFill>
                  <a:schemeClr val="tx1"/>
                </a:solidFill>
                <a:latin typeface="Times New Roman" pitchFamily="18" charset="0"/>
                <a:ea typeface="MS PGothic" pitchFamily="34" charset="-128"/>
              </a:defRPr>
            </a:lvl1pPr>
            <a:lvl2pPr marL="740508" indent="-284810" eaLnBrk="0" hangingPunct="0">
              <a:defRPr sz="2400">
                <a:solidFill>
                  <a:schemeClr val="tx1"/>
                </a:solidFill>
                <a:latin typeface="Times New Roman" pitchFamily="18" charset="0"/>
                <a:ea typeface="MS PGothic" pitchFamily="34" charset="-128"/>
              </a:defRPr>
            </a:lvl2pPr>
            <a:lvl3pPr marL="1139243" indent="-227848" eaLnBrk="0" hangingPunct="0">
              <a:defRPr sz="2400">
                <a:solidFill>
                  <a:schemeClr val="tx1"/>
                </a:solidFill>
                <a:latin typeface="Times New Roman" pitchFamily="18" charset="0"/>
                <a:ea typeface="MS PGothic" pitchFamily="34" charset="-128"/>
              </a:defRPr>
            </a:lvl3pPr>
            <a:lvl4pPr marL="1594940" indent="-227848" eaLnBrk="0" hangingPunct="0">
              <a:defRPr sz="2400">
                <a:solidFill>
                  <a:schemeClr val="tx1"/>
                </a:solidFill>
                <a:latin typeface="Times New Roman" pitchFamily="18" charset="0"/>
                <a:ea typeface="MS PGothic" pitchFamily="34" charset="-128"/>
              </a:defRPr>
            </a:lvl4pPr>
            <a:lvl5pPr marL="2050638" indent="-227848" eaLnBrk="0" hangingPunct="0">
              <a:defRPr sz="2400">
                <a:solidFill>
                  <a:schemeClr val="tx1"/>
                </a:solidFill>
                <a:latin typeface="Times New Roman" pitchFamily="18" charset="0"/>
                <a:ea typeface="MS PGothic" pitchFamily="34" charset="-128"/>
              </a:defRPr>
            </a:lvl5pPr>
            <a:lvl6pPr marL="2506335" indent="-227848" eaLnBrk="0" fontAlgn="base" hangingPunct="0">
              <a:spcBef>
                <a:spcPct val="0"/>
              </a:spcBef>
              <a:spcAft>
                <a:spcPct val="0"/>
              </a:spcAft>
              <a:defRPr sz="2400">
                <a:solidFill>
                  <a:schemeClr val="tx1"/>
                </a:solidFill>
                <a:latin typeface="Times New Roman" pitchFamily="18" charset="0"/>
                <a:ea typeface="MS PGothic" pitchFamily="34" charset="-128"/>
              </a:defRPr>
            </a:lvl6pPr>
            <a:lvl7pPr marL="2962032" indent="-227848" eaLnBrk="0" fontAlgn="base" hangingPunct="0">
              <a:spcBef>
                <a:spcPct val="0"/>
              </a:spcBef>
              <a:spcAft>
                <a:spcPct val="0"/>
              </a:spcAft>
              <a:defRPr sz="2400">
                <a:solidFill>
                  <a:schemeClr val="tx1"/>
                </a:solidFill>
                <a:latin typeface="Times New Roman" pitchFamily="18" charset="0"/>
                <a:ea typeface="MS PGothic" pitchFamily="34" charset="-128"/>
              </a:defRPr>
            </a:lvl7pPr>
            <a:lvl8pPr marL="3417730" indent="-227848" eaLnBrk="0" fontAlgn="base" hangingPunct="0">
              <a:spcBef>
                <a:spcPct val="0"/>
              </a:spcBef>
              <a:spcAft>
                <a:spcPct val="0"/>
              </a:spcAft>
              <a:defRPr sz="2400">
                <a:solidFill>
                  <a:schemeClr val="tx1"/>
                </a:solidFill>
                <a:latin typeface="Times New Roman" pitchFamily="18" charset="0"/>
                <a:ea typeface="MS PGothic" pitchFamily="34" charset="-128"/>
              </a:defRPr>
            </a:lvl8pPr>
            <a:lvl9pPr marL="3873427" indent="-227848" eaLnBrk="0" fontAlgn="base" hangingPunct="0">
              <a:spcBef>
                <a:spcPct val="0"/>
              </a:spcBef>
              <a:spcAft>
                <a:spcPct val="0"/>
              </a:spcAft>
              <a:defRPr sz="2400">
                <a:solidFill>
                  <a:schemeClr val="tx1"/>
                </a:solidFill>
                <a:latin typeface="Times New Roman" pitchFamily="18" charset="0"/>
                <a:ea typeface="MS PGothic" pitchFamily="34" charset="-128"/>
              </a:defRPr>
            </a:lvl9pPr>
          </a:lstStyle>
          <a:p>
            <a:pPr eaLnBrk="1" hangingPunct="1">
              <a:defRPr/>
            </a:pPr>
            <a:fld id="{7AC5738A-5D09-499E-880B-BDA0F8DB8F50}" type="slidenum">
              <a:rPr lang="en-US" sz="1300"/>
              <a:pPr eaLnBrk="1" hangingPunct="1">
                <a:defRPr/>
              </a:pPr>
              <a:t>27</a:t>
            </a:fld>
            <a:endParaRPr lang="en-US" sz="1300" dirty="0"/>
          </a:p>
        </p:txBody>
      </p:sp>
    </p:spTree>
    <p:extLst>
      <p:ext uri="{BB962C8B-B14F-4D97-AF65-F5344CB8AC3E}">
        <p14:creationId xmlns:p14="http://schemas.microsoft.com/office/powerpoint/2010/main" xmlns="" val="27862453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71813369-7331-487A-8294-4A84434AED7A}" type="slidenum">
              <a:rPr lang="en-GB">
                <a:solidFill>
                  <a:prstClr val="black"/>
                </a:solidFill>
              </a:rPr>
              <a:pPr/>
              <a:t>28</a:t>
            </a:fld>
            <a:endParaRPr lang="en-GB">
              <a:solidFill>
                <a:prstClr val="black"/>
              </a:solidFill>
            </a:endParaRPr>
          </a:p>
        </p:txBody>
      </p:sp>
      <p:sp>
        <p:nvSpPr>
          <p:cNvPr id="45058" name="Rectangle 7"/>
          <p:cNvSpPr txBox="1">
            <a:spLocks noGrp="1" noChangeArrowheads="1"/>
          </p:cNvSpPr>
          <p:nvPr/>
        </p:nvSpPr>
        <p:spPr bwMode="auto">
          <a:xfrm>
            <a:off x="4022315" y="9669943"/>
            <a:ext cx="3076986" cy="5090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5650" tIns="47825" rIns="95650" bIns="47825"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pPr algn="r" eaLnBrk="0" hangingPunct="0"/>
            <a:fld id="{BCE14E92-797D-4925-93EB-C6445F8619B6}" type="slidenum">
              <a:rPr lang="es-ES_tradnl" sz="1200">
                <a:solidFill>
                  <a:prstClr val="black"/>
                </a:solidFill>
              </a:rPr>
              <a:pPr algn="r" eaLnBrk="0" hangingPunct="0"/>
              <a:t>28</a:t>
            </a:fld>
            <a:endParaRPr lang="es-ES_tradnl" sz="1200" dirty="0">
              <a:solidFill>
                <a:prstClr val="black"/>
              </a:solidFill>
            </a:endParaRPr>
          </a:p>
        </p:txBody>
      </p:sp>
      <p:sp>
        <p:nvSpPr>
          <p:cNvPr id="45059" name="Rectangle 2"/>
          <p:cNvSpPr>
            <a:spLocks noGrp="1" noRot="1" noChangeAspect="1" noChangeArrowheads="1" noTextEdit="1"/>
          </p:cNvSpPr>
          <p:nvPr>
            <p:ph type="sldImg"/>
          </p:nvPr>
        </p:nvSpPr>
        <p:spPr>
          <a:xfrm>
            <a:off x="796925" y="762000"/>
            <a:ext cx="5508625" cy="3814763"/>
          </a:xfrm>
          <a:ln/>
        </p:spPr>
      </p:sp>
      <p:sp>
        <p:nvSpPr>
          <p:cNvPr id="45060" name="Rectangle 3"/>
          <p:cNvSpPr>
            <a:spLocks noGrp="1" noChangeArrowheads="1"/>
          </p:cNvSpPr>
          <p:nvPr>
            <p:ph type="body" idx="1"/>
          </p:nvPr>
        </p:nvSpPr>
        <p:spPr>
          <a:xfrm>
            <a:off x="234212" y="4835787"/>
            <a:ext cx="6630879" cy="4918994"/>
          </a:xfrm>
        </p:spPr>
        <p:txBody>
          <a:bodyPr/>
          <a:lstStyle/>
          <a:p>
            <a:pPr>
              <a:lnSpc>
                <a:spcPct val="80000"/>
              </a:lnSpc>
            </a:pPr>
            <a:endParaRPr lang="en-US" dirty="0"/>
          </a:p>
        </p:txBody>
      </p:sp>
    </p:spTree>
    <p:extLst>
      <p:ext uri="{BB962C8B-B14F-4D97-AF65-F5344CB8AC3E}">
        <p14:creationId xmlns:p14="http://schemas.microsoft.com/office/powerpoint/2010/main" xmlns="" val="3521292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sz="2500">
                <a:solidFill>
                  <a:schemeClr val="tx1"/>
                </a:solidFill>
                <a:latin typeface="Times New Roman" pitchFamily="18" charset="0"/>
              </a:defRPr>
            </a:lvl1pPr>
            <a:lvl2pPr marL="769919" indent="-296123" eaLnBrk="0" hangingPunct="0">
              <a:defRPr sz="2500">
                <a:solidFill>
                  <a:schemeClr val="tx1"/>
                </a:solidFill>
                <a:latin typeface="Times New Roman" pitchFamily="18" charset="0"/>
              </a:defRPr>
            </a:lvl2pPr>
            <a:lvl3pPr marL="1184491" indent="-236898" eaLnBrk="0" hangingPunct="0">
              <a:defRPr sz="2500">
                <a:solidFill>
                  <a:schemeClr val="tx1"/>
                </a:solidFill>
                <a:latin typeface="Times New Roman" pitchFamily="18" charset="0"/>
              </a:defRPr>
            </a:lvl3pPr>
            <a:lvl4pPr marL="1658287" indent="-236898" eaLnBrk="0" hangingPunct="0">
              <a:defRPr sz="2500">
                <a:solidFill>
                  <a:schemeClr val="tx1"/>
                </a:solidFill>
                <a:latin typeface="Times New Roman" pitchFamily="18" charset="0"/>
              </a:defRPr>
            </a:lvl4pPr>
            <a:lvl5pPr marL="2132084" indent="-236898" eaLnBrk="0" hangingPunct="0">
              <a:defRPr sz="2500">
                <a:solidFill>
                  <a:schemeClr val="tx1"/>
                </a:solidFill>
                <a:latin typeface="Times New Roman" pitchFamily="18" charset="0"/>
              </a:defRPr>
            </a:lvl5pPr>
            <a:lvl6pPr marL="2605880" indent="-236898" eaLnBrk="0" fontAlgn="base" hangingPunct="0">
              <a:spcBef>
                <a:spcPct val="0"/>
              </a:spcBef>
              <a:spcAft>
                <a:spcPct val="0"/>
              </a:spcAft>
              <a:defRPr sz="2500">
                <a:solidFill>
                  <a:schemeClr val="tx1"/>
                </a:solidFill>
                <a:latin typeface="Times New Roman" pitchFamily="18" charset="0"/>
              </a:defRPr>
            </a:lvl6pPr>
            <a:lvl7pPr marL="3079676" indent="-236898" eaLnBrk="0" fontAlgn="base" hangingPunct="0">
              <a:spcBef>
                <a:spcPct val="0"/>
              </a:spcBef>
              <a:spcAft>
                <a:spcPct val="0"/>
              </a:spcAft>
              <a:defRPr sz="2500">
                <a:solidFill>
                  <a:schemeClr val="tx1"/>
                </a:solidFill>
                <a:latin typeface="Times New Roman" pitchFamily="18" charset="0"/>
              </a:defRPr>
            </a:lvl7pPr>
            <a:lvl8pPr marL="3553473" indent="-236898" eaLnBrk="0" fontAlgn="base" hangingPunct="0">
              <a:spcBef>
                <a:spcPct val="0"/>
              </a:spcBef>
              <a:spcAft>
                <a:spcPct val="0"/>
              </a:spcAft>
              <a:defRPr sz="2500">
                <a:solidFill>
                  <a:schemeClr val="tx1"/>
                </a:solidFill>
                <a:latin typeface="Times New Roman" pitchFamily="18" charset="0"/>
              </a:defRPr>
            </a:lvl8pPr>
            <a:lvl9pPr marL="4027269" indent="-236898" eaLnBrk="0" fontAlgn="base" hangingPunct="0">
              <a:spcBef>
                <a:spcPct val="0"/>
              </a:spcBef>
              <a:spcAft>
                <a:spcPct val="0"/>
              </a:spcAft>
              <a:defRPr sz="2500">
                <a:solidFill>
                  <a:schemeClr val="tx1"/>
                </a:solidFill>
                <a:latin typeface="Times New Roman" pitchFamily="18" charset="0"/>
              </a:defRPr>
            </a:lvl9pPr>
          </a:lstStyle>
          <a:p>
            <a:pPr eaLnBrk="1" hangingPunct="1"/>
            <a:fld id="{6A5EC62A-0029-4D77-90BD-54F69F6933B1}" type="slidenum">
              <a:rPr lang="en-US" sz="1200" smtClean="0">
                <a:solidFill>
                  <a:prstClr val="black"/>
                </a:solidFill>
              </a:rPr>
              <a:pPr eaLnBrk="1" hangingPunct="1"/>
              <a:t>29</a:t>
            </a:fld>
            <a:endParaRPr lang="en-US" sz="1200" dirty="0" smtClean="0">
              <a:solidFill>
                <a:prstClr val="black"/>
              </a:solidFill>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xmlns="" val="29724043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1" name="Slide Image Placeholder 1"/>
          <p:cNvSpPr>
            <a:spLocks noGrp="1" noRot="1" noChangeAspect="1"/>
          </p:cNvSpPr>
          <p:nvPr>
            <p:ph type="sldImg"/>
          </p:nvPr>
        </p:nvSpPr>
        <p:spPr bwMode="auto">
          <a:noFill/>
          <a:ln>
            <a:solidFill>
              <a:srgbClr val="000000"/>
            </a:solidFill>
            <a:miter lim="800000"/>
            <a:headEnd/>
            <a:tailEnd/>
          </a:ln>
        </p:spPr>
      </p:sp>
      <p:sp>
        <p:nvSpPr>
          <p:cNvPr id="296962"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smtClean="0"/>
              <a:t>Following a release from the reactor core or spent fuel pool decisions on protective actions are taken based on environmental measurements that can be obtained through field monitoring and sampling teams.  </a:t>
            </a:r>
          </a:p>
          <a:p>
            <a:endParaRPr lang="en-GB" dirty="0" smtClean="0"/>
          </a:p>
          <a:p>
            <a:r>
              <a:rPr lang="en-GB" dirty="0" smtClean="0"/>
              <a:t>As soon as environmental measurements are available, monitoring data guide decision-makers to take protective actions on the basis of operational intervention levels (OILs). </a:t>
            </a:r>
          </a:p>
          <a:p>
            <a:r>
              <a:rPr lang="en-GB" dirty="0" smtClean="0"/>
              <a:t> </a:t>
            </a:r>
          </a:p>
          <a:p>
            <a:r>
              <a:rPr lang="en-GB" dirty="0" smtClean="0"/>
              <a:t>After the implementation of urgent protective actions, the environmental monitoring data enables technical and decision-making staff to more accurately assess the level and degree of hazards, as well as its nature, extent and duration. Based on the monitoring data additional decisions on early protective and other response actions may need to be made or the ones in place adjusted. </a:t>
            </a:r>
          </a:p>
          <a:p>
            <a:r>
              <a:rPr lang="en-GB" dirty="0" smtClean="0"/>
              <a:t> </a:t>
            </a:r>
          </a:p>
          <a:p>
            <a:r>
              <a:rPr lang="en-GB" dirty="0" smtClean="0"/>
              <a:t>The actual measurements to be made in an emergency may include:</a:t>
            </a:r>
          </a:p>
          <a:p>
            <a:r>
              <a:rPr lang="en-GB" dirty="0" smtClean="0"/>
              <a:t>- Ambient dose rate and dose, </a:t>
            </a:r>
          </a:p>
          <a:p>
            <a:r>
              <a:rPr lang="en-GB" dirty="0" smtClean="0"/>
              <a:t>- Airborne radionuclide concentration, </a:t>
            </a:r>
          </a:p>
          <a:p>
            <a:r>
              <a:rPr lang="en-GB" dirty="0" smtClean="0"/>
              <a:t>- Environmental deposition, </a:t>
            </a:r>
          </a:p>
          <a:p>
            <a:r>
              <a:rPr lang="en-GB" dirty="0" smtClean="0"/>
              <a:t>- Food, water, and environmental contamination,</a:t>
            </a:r>
          </a:p>
          <a:p>
            <a:r>
              <a:rPr lang="en-GB" dirty="0" smtClean="0"/>
              <a:t>- Individual dose, and </a:t>
            </a:r>
          </a:p>
          <a:p>
            <a:r>
              <a:rPr lang="en-GB" dirty="0" smtClean="0"/>
              <a:t>- Object-surface contamination measurements.</a:t>
            </a:r>
          </a:p>
          <a:p>
            <a:r>
              <a:rPr lang="en-GB" dirty="0" smtClean="0"/>
              <a:t> </a:t>
            </a:r>
          </a:p>
          <a:p>
            <a:r>
              <a:rPr lang="en-GB" dirty="0" smtClean="0"/>
              <a:t>Measurements of airborne aerosols and gases are generally made to provide early warning of releases from unmonitored or as-yet unreported sources.</a:t>
            </a:r>
          </a:p>
          <a:p>
            <a:pPr eaLnBrk="1" hangingPunct="1">
              <a:spcBef>
                <a:spcPct val="0"/>
              </a:spcBef>
            </a:pPr>
            <a:endParaRPr lang="en-GB" dirty="0" smtClean="0"/>
          </a:p>
          <a:p>
            <a:r>
              <a:rPr lang="en-GB" dirty="0" smtClean="0"/>
              <a:t>Environmental deposition measurements refer to the amount of radioactive material that has been deposited on ground or surfaces. These measurements are performed to characterize deposition, to determine the physical composition of deposition, to support dose calculations and protective actions’ decisions, and for public information purposes. </a:t>
            </a:r>
          </a:p>
          <a:p>
            <a:endParaRPr lang="en-GB" dirty="0" smtClean="0"/>
          </a:p>
          <a:p>
            <a:r>
              <a:rPr lang="en-GB" dirty="0" smtClean="0"/>
              <a:t>These measurements may also refer to the specific activity of soil, water, or plants. In this case, sampling of rain, run-off water, soil, grass, crops, etc., is required. Such results can be used to guide the initial food sampling efforts, for example, by concentrating in areas where the ground contamination exceeds pre-set limits.</a:t>
            </a:r>
          </a:p>
          <a:p>
            <a:r>
              <a:rPr lang="en-GB" dirty="0" smtClean="0"/>
              <a:t> </a:t>
            </a:r>
          </a:p>
          <a:p>
            <a:r>
              <a:rPr lang="en-GB" dirty="0" smtClean="0"/>
              <a:t>When measuring food, water and environmental contamination, sampling and in many cases sample preparation is required. This is performed in fixed laboratories, although some measurements could be performed in mobile laboratories.</a:t>
            </a:r>
          </a:p>
          <a:p>
            <a:r>
              <a:rPr lang="en-GB" dirty="0" smtClean="0"/>
              <a:t> </a:t>
            </a:r>
          </a:p>
          <a:p>
            <a:pPr eaLnBrk="1" hangingPunct="1">
              <a:spcBef>
                <a:spcPct val="0"/>
              </a:spcBef>
            </a:pPr>
            <a:endParaRPr lang="en-GB" dirty="0" smtClean="0"/>
          </a:p>
        </p:txBody>
      </p:sp>
      <p:sp>
        <p:nvSpPr>
          <p:cNvPr id="26931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B8731C7-1AEE-47B4-967A-DE24CC3C6666}" type="slidenum">
              <a:rPr lang="sl-SI">
                <a:cs typeface="Arial" charset="0"/>
              </a:rPr>
              <a:pPr fontAlgn="base">
                <a:spcBef>
                  <a:spcPct val="0"/>
                </a:spcBef>
                <a:spcAft>
                  <a:spcPct val="0"/>
                </a:spcAft>
                <a:defRPr/>
              </a:pPr>
              <a:t>30</a:t>
            </a:fld>
            <a:endParaRPr lang="sl-SI">
              <a:cs typeface="Arial" charset="0"/>
            </a:endParaRPr>
          </a:p>
        </p:txBody>
      </p:sp>
    </p:spTree>
    <p:extLst>
      <p:ext uri="{BB962C8B-B14F-4D97-AF65-F5344CB8AC3E}">
        <p14:creationId xmlns:p14="http://schemas.microsoft.com/office/powerpoint/2010/main" xmlns="" val="18559659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7" name="Slide Image Placeholder 1"/>
          <p:cNvSpPr>
            <a:spLocks noGrp="1" noRot="1" noChangeAspect="1"/>
          </p:cNvSpPr>
          <p:nvPr>
            <p:ph type="sldImg"/>
          </p:nvPr>
        </p:nvSpPr>
        <p:spPr bwMode="auto">
          <a:noFill/>
          <a:ln>
            <a:solidFill>
              <a:srgbClr val="000000"/>
            </a:solidFill>
            <a:miter lim="800000"/>
            <a:headEnd/>
            <a:tailEnd/>
          </a:ln>
        </p:spPr>
      </p:sp>
      <p:sp>
        <p:nvSpPr>
          <p:cNvPr id="30105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sl-SI" dirty="0" smtClean="0"/>
              <a:t>The t</a:t>
            </a:r>
            <a:r>
              <a:rPr lang="en-US" dirty="0" smtClean="0"/>
              <a:t>able summarizes generic guidance on the type of radiation measurements during different phases of a nuclear emergency and what are objectives of such measurements.</a:t>
            </a:r>
          </a:p>
          <a:p>
            <a:pPr eaLnBrk="1" hangingPunct="1">
              <a:spcBef>
                <a:spcPct val="0"/>
              </a:spcBef>
            </a:pPr>
            <a:endParaRPr lang="en-US" dirty="0" smtClean="0"/>
          </a:p>
          <a:p>
            <a:pPr eaLnBrk="1" hangingPunct="1">
              <a:spcBef>
                <a:spcPct val="0"/>
              </a:spcBef>
            </a:pPr>
            <a:endParaRPr lang="en-US" dirty="0" smtClean="0"/>
          </a:p>
        </p:txBody>
      </p:sp>
      <p:sp>
        <p:nvSpPr>
          <p:cNvPr id="27341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0E9C027-CC9C-4B58-B56F-B9E1CDAB348A}" type="slidenum">
              <a:rPr lang="sl-SI">
                <a:cs typeface="Arial" charset="0"/>
              </a:rPr>
              <a:pPr fontAlgn="base">
                <a:spcBef>
                  <a:spcPct val="0"/>
                </a:spcBef>
                <a:spcAft>
                  <a:spcPct val="0"/>
                </a:spcAft>
                <a:defRPr/>
              </a:pPr>
              <a:t>31</a:t>
            </a:fld>
            <a:endParaRPr lang="sl-SI">
              <a:cs typeface="Arial" charset="0"/>
            </a:endParaRPr>
          </a:p>
        </p:txBody>
      </p:sp>
    </p:spTree>
    <p:extLst>
      <p:ext uri="{BB962C8B-B14F-4D97-AF65-F5344CB8AC3E}">
        <p14:creationId xmlns:p14="http://schemas.microsoft.com/office/powerpoint/2010/main" xmlns="" val="17772340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3" name="Slide Image Placeholder 1"/>
          <p:cNvSpPr>
            <a:spLocks noGrp="1" noRot="1" noChangeAspect="1"/>
          </p:cNvSpPr>
          <p:nvPr>
            <p:ph type="sldImg"/>
          </p:nvPr>
        </p:nvSpPr>
        <p:spPr bwMode="auto">
          <a:noFill/>
          <a:ln>
            <a:solidFill>
              <a:srgbClr val="000000"/>
            </a:solidFill>
            <a:miter lim="800000"/>
            <a:headEnd/>
            <a:tailEnd/>
          </a:ln>
        </p:spPr>
      </p:sp>
      <p:sp>
        <p:nvSpPr>
          <p:cNvPr id="325634"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Radioactive waste is normal side product of regular activities involving nuclear or radioactive material. It ranges from spent nuclear fuel of NPPs (high level waste) to contaminated personal protective equipment (low level waste). Such waste and its management are under strict regulatory control, from cradle to grave (see Module 19 for more details).</a:t>
            </a:r>
          </a:p>
          <a:p>
            <a:r>
              <a:rPr lang="en-US" dirty="0" smtClean="0"/>
              <a:t> </a:t>
            </a:r>
          </a:p>
          <a:p>
            <a:r>
              <a:rPr lang="en-US" dirty="0" smtClean="0"/>
              <a:t>During severe nuclear emergency radioactive material spreads into the environment contaminating individuals, fields, forests, roads, houses, playgrounds, cars, other surfaces etc. As a result, major recovery and decontamination activities may be warranted in order to protect people and the environment. These activities will </a:t>
            </a:r>
            <a:r>
              <a:rPr lang="en-GB" dirty="0"/>
              <a:t>inevitably </a:t>
            </a:r>
            <a:r>
              <a:rPr lang="en-US" dirty="0" smtClean="0"/>
              <a:t>result in radioactive waste that needs to be properly managed taking account of the fact that this is to be done in a manner that does not compromise the overall protection strategy. </a:t>
            </a:r>
          </a:p>
          <a:p>
            <a:r>
              <a:rPr lang="en-US" dirty="0" smtClean="0"/>
              <a:t> </a:t>
            </a:r>
          </a:p>
          <a:p>
            <a:r>
              <a:rPr lang="en-US" dirty="0" smtClean="0"/>
              <a:t>The radioactive waste following a severe nuclear emergency may come in very large volumes that can easily overwhelm national capabilities for its management and thus, may require for new arrangements at the national level. Adequate preparedness need to account for the challenges and issues that can be faced in radioactive waste management following the emergency.</a:t>
            </a:r>
          </a:p>
          <a:p>
            <a:pPr eaLnBrk="1" hangingPunct="1">
              <a:spcBef>
                <a:spcPct val="0"/>
              </a:spcBef>
            </a:pPr>
            <a:endParaRPr lang="en-US" dirty="0" smtClean="0"/>
          </a:p>
        </p:txBody>
      </p:sp>
      <p:sp>
        <p:nvSpPr>
          <p:cNvPr id="30208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9BFC21B-8503-42E4-9AA9-766CBEBB7C43}" type="slidenum">
              <a:rPr lang="sl-SI">
                <a:cs typeface="Arial" charset="0"/>
              </a:rPr>
              <a:pPr fontAlgn="base">
                <a:spcBef>
                  <a:spcPct val="0"/>
                </a:spcBef>
                <a:spcAft>
                  <a:spcPct val="0"/>
                </a:spcAft>
                <a:defRPr/>
              </a:pPr>
              <a:t>32</a:t>
            </a:fld>
            <a:endParaRPr lang="sl-SI">
              <a:cs typeface="Arial" charset="0"/>
            </a:endParaRPr>
          </a:p>
        </p:txBody>
      </p:sp>
    </p:spTree>
    <p:extLst>
      <p:ext uri="{BB962C8B-B14F-4D97-AF65-F5344CB8AC3E}">
        <p14:creationId xmlns:p14="http://schemas.microsoft.com/office/powerpoint/2010/main" xmlns="" val="7775586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p:spPr>
        <p:txBody>
          <a:bodyPr/>
          <a:lstStyle/>
          <a:p>
            <a:endParaRPr lang="en-GB" altLang="en-US" dirty="0"/>
          </a:p>
        </p:txBody>
      </p:sp>
      <p:sp>
        <p:nvSpPr>
          <p:cNvPr id="35844" name="Date Placeholder 3"/>
          <p:cNvSpPr>
            <a:spLocks noGrp="1"/>
          </p:cNvSpPr>
          <p:nvPr>
            <p:ph type="dt" sz="quarter" idx="1"/>
          </p:nvPr>
        </p:nvSpPr>
        <p:spPr>
          <a:noFill/>
        </p:spPr>
        <p:txBody>
          <a:bodyPr/>
          <a:lstStyle>
            <a:lvl1pPr>
              <a:spcBef>
                <a:spcPct val="30000"/>
              </a:spcBef>
              <a:defRPr kumimoji="1" sz="1000">
                <a:solidFill>
                  <a:schemeClr val="tx1"/>
                </a:solidFill>
                <a:latin typeface="Times New Roman" panose="02020603050405020304" pitchFamily="18" charset="0"/>
              </a:defRPr>
            </a:lvl1pPr>
            <a:lvl2pPr marL="769919" indent="-296123">
              <a:spcBef>
                <a:spcPct val="30000"/>
              </a:spcBef>
              <a:defRPr kumimoji="1" sz="1000">
                <a:solidFill>
                  <a:schemeClr val="tx1"/>
                </a:solidFill>
                <a:latin typeface="Times New Roman" panose="02020603050405020304" pitchFamily="18" charset="0"/>
              </a:defRPr>
            </a:lvl2pPr>
            <a:lvl3pPr marL="1184491" indent="-236898">
              <a:spcBef>
                <a:spcPct val="30000"/>
              </a:spcBef>
              <a:defRPr kumimoji="1" sz="1000">
                <a:solidFill>
                  <a:schemeClr val="tx1"/>
                </a:solidFill>
                <a:latin typeface="Times New Roman" panose="02020603050405020304" pitchFamily="18" charset="0"/>
              </a:defRPr>
            </a:lvl3pPr>
            <a:lvl4pPr marL="1658287" indent="-236898">
              <a:spcBef>
                <a:spcPct val="30000"/>
              </a:spcBef>
              <a:defRPr kumimoji="1" sz="1000">
                <a:solidFill>
                  <a:schemeClr val="tx1"/>
                </a:solidFill>
                <a:latin typeface="Times New Roman" panose="02020603050405020304" pitchFamily="18" charset="0"/>
              </a:defRPr>
            </a:lvl4pPr>
            <a:lvl5pPr marL="2132084" indent="-236898">
              <a:spcBef>
                <a:spcPct val="30000"/>
              </a:spcBef>
              <a:defRPr kumimoji="1" sz="1000">
                <a:solidFill>
                  <a:schemeClr val="tx1"/>
                </a:solidFill>
                <a:latin typeface="Times New Roman" panose="02020603050405020304" pitchFamily="18" charset="0"/>
              </a:defRPr>
            </a:lvl5pPr>
            <a:lvl6pPr marL="2605880" indent="-236898" eaLnBrk="0" fontAlgn="base" hangingPunct="0">
              <a:spcBef>
                <a:spcPct val="30000"/>
              </a:spcBef>
              <a:spcAft>
                <a:spcPct val="0"/>
              </a:spcAft>
              <a:defRPr kumimoji="1" sz="1000">
                <a:solidFill>
                  <a:schemeClr val="tx1"/>
                </a:solidFill>
                <a:latin typeface="Times New Roman" panose="02020603050405020304" pitchFamily="18" charset="0"/>
              </a:defRPr>
            </a:lvl6pPr>
            <a:lvl7pPr marL="3079676" indent="-236898" eaLnBrk="0" fontAlgn="base" hangingPunct="0">
              <a:spcBef>
                <a:spcPct val="30000"/>
              </a:spcBef>
              <a:spcAft>
                <a:spcPct val="0"/>
              </a:spcAft>
              <a:defRPr kumimoji="1" sz="1000">
                <a:solidFill>
                  <a:schemeClr val="tx1"/>
                </a:solidFill>
                <a:latin typeface="Times New Roman" panose="02020603050405020304" pitchFamily="18" charset="0"/>
              </a:defRPr>
            </a:lvl7pPr>
            <a:lvl8pPr marL="3553473" indent="-236898" eaLnBrk="0" fontAlgn="base" hangingPunct="0">
              <a:spcBef>
                <a:spcPct val="30000"/>
              </a:spcBef>
              <a:spcAft>
                <a:spcPct val="0"/>
              </a:spcAft>
              <a:defRPr kumimoji="1" sz="1000">
                <a:solidFill>
                  <a:schemeClr val="tx1"/>
                </a:solidFill>
                <a:latin typeface="Times New Roman" panose="02020603050405020304" pitchFamily="18" charset="0"/>
              </a:defRPr>
            </a:lvl8pPr>
            <a:lvl9pPr marL="4027269" indent="-236898" eaLnBrk="0" fontAlgn="base" hangingPunct="0">
              <a:spcBef>
                <a:spcPct val="30000"/>
              </a:spcBef>
              <a:spcAft>
                <a:spcPct val="0"/>
              </a:spcAft>
              <a:defRPr kumimoji="1" sz="1000">
                <a:solidFill>
                  <a:schemeClr val="tx1"/>
                </a:solidFill>
                <a:latin typeface="Times New Roman" panose="02020603050405020304" pitchFamily="18" charset="0"/>
              </a:defRPr>
            </a:lvl9pPr>
          </a:lstStyle>
          <a:p>
            <a:pPr>
              <a:spcBef>
                <a:spcPct val="0"/>
              </a:spcBef>
            </a:pPr>
            <a:r>
              <a:rPr kumimoji="0" lang="en-GB" altLang="en-US" smtClean="0"/>
              <a:t>Module L-011: Requirements for Infrastructure</a:t>
            </a:r>
          </a:p>
        </p:txBody>
      </p:sp>
      <p:sp>
        <p:nvSpPr>
          <p:cNvPr id="35845" name="Footer Placeholder 4"/>
          <p:cNvSpPr>
            <a:spLocks noGrp="1"/>
          </p:cNvSpPr>
          <p:nvPr>
            <p:ph type="ftr" sz="quarter" idx="4"/>
          </p:nvPr>
        </p:nvSpPr>
        <p:spPr>
          <a:noFill/>
        </p:spPr>
        <p:txBody>
          <a:bodyPr/>
          <a:lstStyle>
            <a:lvl1pPr>
              <a:spcBef>
                <a:spcPct val="30000"/>
              </a:spcBef>
              <a:defRPr kumimoji="1" sz="1000">
                <a:solidFill>
                  <a:schemeClr val="tx1"/>
                </a:solidFill>
                <a:latin typeface="Times New Roman" panose="02020603050405020304" pitchFamily="18" charset="0"/>
              </a:defRPr>
            </a:lvl1pPr>
            <a:lvl2pPr marL="769919" indent="-296123">
              <a:spcBef>
                <a:spcPct val="30000"/>
              </a:spcBef>
              <a:defRPr kumimoji="1" sz="1000">
                <a:solidFill>
                  <a:schemeClr val="tx1"/>
                </a:solidFill>
                <a:latin typeface="Times New Roman" panose="02020603050405020304" pitchFamily="18" charset="0"/>
              </a:defRPr>
            </a:lvl2pPr>
            <a:lvl3pPr marL="1184491" indent="-236898">
              <a:spcBef>
                <a:spcPct val="30000"/>
              </a:spcBef>
              <a:defRPr kumimoji="1" sz="1000">
                <a:solidFill>
                  <a:schemeClr val="tx1"/>
                </a:solidFill>
                <a:latin typeface="Times New Roman" panose="02020603050405020304" pitchFamily="18" charset="0"/>
              </a:defRPr>
            </a:lvl3pPr>
            <a:lvl4pPr marL="1658287" indent="-236898">
              <a:spcBef>
                <a:spcPct val="30000"/>
              </a:spcBef>
              <a:defRPr kumimoji="1" sz="1000">
                <a:solidFill>
                  <a:schemeClr val="tx1"/>
                </a:solidFill>
                <a:latin typeface="Times New Roman" panose="02020603050405020304" pitchFamily="18" charset="0"/>
              </a:defRPr>
            </a:lvl4pPr>
            <a:lvl5pPr marL="2132084" indent="-236898">
              <a:spcBef>
                <a:spcPct val="30000"/>
              </a:spcBef>
              <a:defRPr kumimoji="1" sz="1000">
                <a:solidFill>
                  <a:schemeClr val="tx1"/>
                </a:solidFill>
                <a:latin typeface="Times New Roman" panose="02020603050405020304" pitchFamily="18" charset="0"/>
              </a:defRPr>
            </a:lvl5pPr>
            <a:lvl6pPr marL="2605880" indent="-236898" eaLnBrk="0" fontAlgn="base" hangingPunct="0">
              <a:spcBef>
                <a:spcPct val="30000"/>
              </a:spcBef>
              <a:spcAft>
                <a:spcPct val="0"/>
              </a:spcAft>
              <a:defRPr kumimoji="1" sz="1000">
                <a:solidFill>
                  <a:schemeClr val="tx1"/>
                </a:solidFill>
                <a:latin typeface="Times New Roman" panose="02020603050405020304" pitchFamily="18" charset="0"/>
              </a:defRPr>
            </a:lvl6pPr>
            <a:lvl7pPr marL="3079676" indent="-236898" eaLnBrk="0" fontAlgn="base" hangingPunct="0">
              <a:spcBef>
                <a:spcPct val="30000"/>
              </a:spcBef>
              <a:spcAft>
                <a:spcPct val="0"/>
              </a:spcAft>
              <a:defRPr kumimoji="1" sz="1000">
                <a:solidFill>
                  <a:schemeClr val="tx1"/>
                </a:solidFill>
                <a:latin typeface="Times New Roman" panose="02020603050405020304" pitchFamily="18" charset="0"/>
              </a:defRPr>
            </a:lvl7pPr>
            <a:lvl8pPr marL="3553473" indent="-236898" eaLnBrk="0" fontAlgn="base" hangingPunct="0">
              <a:spcBef>
                <a:spcPct val="30000"/>
              </a:spcBef>
              <a:spcAft>
                <a:spcPct val="0"/>
              </a:spcAft>
              <a:defRPr kumimoji="1" sz="1000">
                <a:solidFill>
                  <a:schemeClr val="tx1"/>
                </a:solidFill>
                <a:latin typeface="Times New Roman" panose="02020603050405020304" pitchFamily="18" charset="0"/>
              </a:defRPr>
            </a:lvl8pPr>
            <a:lvl9pPr marL="4027269" indent="-236898" eaLnBrk="0" fontAlgn="base" hangingPunct="0">
              <a:spcBef>
                <a:spcPct val="30000"/>
              </a:spcBef>
              <a:spcAft>
                <a:spcPct val="0"/>
              </a:spcAft>
              <a:defRPr kumimoji="1" sz="1000">
                <a:solidFill>
                  <a:schemeClr val="tx1"/>
                </a:solidFill>
                <a:latin typeface="Times New Roman" panose="02020603050405020304" pitchFamily="18" charset="0"/>
              </a:defRPr>
            </a:lvl9pPr>
          </a:lstStyle>
          <a:p>
            <a:pPr>
              <a:spcBef>
                <a:spcPct val="0"/>
              </a:spcBef>
            </a:pPr>
            <a:r>
              <a:rPr kumimoji="0" lang="en-GB" altLang="en-US" smtClean="0"/>
              <a:t>IAEA Training in Emergency Preparedness and Response</a:t>
            </a:r>
          </a:p>
        </p:txBody>
      </p:sp>
      <p:sp>
        <p:nvSpPr>
          <p:cNvPr id="35846" name="Slide Number Placeholder 5"/>
          <p:cNvSpPr>
            <a:spLocks noGrp="1"/>
          </p:cNvSpPr>
          <p:nvPr>
            <p:ph type="sldNum" sz="quarter" idx="5"/>
          </p:nvPr>
        </p:nvSpPr>
        <p:spPr>
          <a:noFill/>
        </p:spPr>
        <p:txBody>
          <a:bodyPr/>
          <a:lstStyle>
            <a:lvl1pPr>
              <a:spcBef>
                <a:spcPct val="30000"/>
              </a:spcBef>
              <a:defRPr kumimoji="1" sz="1000">
                <a:solidFill>
                  <a:schemeClr val="tx1"/>
                </a:solidFill>
                <a:latin typeface="Times New Roman" panose="02020603050405020304" pitchFamily="18" charset="0"/>
              </a:defRPr>
            </a:lvl1pPr>
            <a:lvl2pPr marL="769919" indent="-296123">
              <a:spcBef>
                <a:spcPct val="30000"/>
              </a:spcBef>
              <a:defRPr kumimoji="1" sz="1000">
                <a:solidFill>
                  <a:schemeClr val="tx1"/>
                </a:solidFill>
                <a:latin typeface="Times New Roman" panose="02020603050405020304" pitchFamily="18" charset="0"/>
              </a:defRPr>
            </a:lvl2pPr>
            <a:lvl3pPr marL="1184491" indent="-236898">
              <a:spcBef>
                <a:spcPct val="30000"/>
              </a:spcBef>
              <a:defRPr kumimoji="1" sz="1000">
                <a:solidFill>
                  <a:schemeClr val="tx1"/>
                </a:solidFill>
                <a:latin typeface="Times New Roman" panose="02020603050405020304" pitchFamily="18" charset="0"/>
              </a:defRPr>
            </a:lvl3pPr>
            <a:lvl4pPr marL="1658287" indent="-236898">
              <a:spcBef>
                <a:spcPct val="30000"/>
              </a:spcBef>
              <a:defRPr kumimoji="1" sz="1000">
                <a:solidFill>
                  <a:schemeClr val="tx1"/>
                </a:solidFill>
                <a:latin typeface="Times New Roman" panose="02020603050405020304" pitchFamily="18" charset="0"/>
              </a:defRPr>
            </a:lvl4pPr>
            <a:lvl5pPr marL="2132084" indent="-236898">
              <a:spcBef>
                <a:spcPct val="30000"/>
              </a:spcBef>
              <a:defRPr kumimoji="1" sz="1000">
                <a:solidFill>
                  <a:schemeClr val="tx1"/>
                </a:solidFill>
                <a:latin typeface="Times New Roman" panose="02020603050405020304" pitchFamily="18" charset="0"/>
              </a:defRPr>
            </a:lvl5pPr>
            <a:lvl6pPr marL="2605880" indent="-236898" eaLnBrk="0" fontAlgn="base" hangingPunct="0">
              <a:spcBef>
                <a:spcPct val="30000"/>
              </a:spcBef>
              <a:spcAft>
                <a:spcPct val="0"/>
              </a:spcAft>
              <a:defRPr kumimoji="1" sz="1000">
                <a:solidFill>
                  <a:schemeClr val="tx1"/>
                </a:solidFill>
                <a:latin typeface="Times New Roman" panose="02020603050405020304" pitchFamily="18" charset="0"/>
              </a:defRPr>
            </a:lvl6pPr>
            <a:lvl7pPr marL="3079676" indent="-236898" eaLnBrk="0" fontAlgn="base" hangingPunct="0">
              <a:spcBef>
                <a:spcPct val="30000"/>
              </a:spcBef>
              <a:spcAft>
                <a:spcPct val="0"/>
              </a:spcAft>
              <a:defRPr kumimoji="1" sz="1000">
                <a:solidFill>
                  <a:schemeClr val="tx1"/>
                </a:solidFill>
                <a:latin typeface="Times New Roman" panose="02020603050405020304" pitchFamily="18" charset="0"/>
              </a:defRPr>
            </a:lvl7pPr>
            <a:lvl8pPr marL="3553473" indent="-236898" eaLnBrk="0" fontAlgn="base" hangingPunct="0">
              <a:spcBef>
                <a:spcPct val="30000"/>
              </a:spcBef>
              <a:spcAft>
                <a:spcPct val="0"/>
              </a:spcAft>
              <a:defRPr kumimoji="1" sz="1000">
                <a:solidFill>
                  <a:schemeClr val="tx1"/>
                </a:solidFill>
                <a:latin typeface="Times New Roman" panose="02020603050405020304" pitchFamily="18" charset="0"/>
              </a:defRPr>
            </a:lvl8pPr>
            <a:lvl9pPr marL="4027269" indent="-236898" eaLnBrk="0" fontAlgn="base" hangingPunct="0">
              <a:spcBef>
                <a:spcPct val="30000"/>
              </a:spcBef>
              <a:spcAft>
                <a:spcPct val="0"/>
              </a:spcAft>
              <a:defRPr kumimoji="1" sz="1000">
                <a:solidFill>
                  <a:schemeClr val="tx1"/>
                </a:solidFill>
                <a:latin typeface="Times New Roman" panose="02020603050405020304" pitchFamily="18" charset="0"/>
              </a:defRPr>
            </a:lvl9pPr>
          </a:lstStyle>
          <a:p>
            <a:pPr>
              <a:spcBef>
                <a:spcPct val="0"/>
              </a:spcBef>
            </a:pPr>
            <a:fld id="{EF8F965E-F92B-4FC0-91BA-33103AAC13B6}" type="slidenum">
              <a:rPr kumimoji="0" lang="en-GB" altLang="en-US" sz="1200" smtClean="0"/>
              <a:pPr>
                <a:spcBef>
                  <a:spcPct val="0"/>
                </a:spcBef>
              </a:pPr>
              <a:t>33</a:t>
            </a:fld>
            <a:endParaRPr kumimoji="0" lang="en-GB" altLang="en-US" sz="1200" dirty="0" smtClean="0"/>
          </a:p>
        </p:txBody>
      </p:sp>
    </p:spTree>
    <p:extLst>
      <p:ext uri="{BB962C8B-B14F-4D97-AF65-F5344CB8AC3E}">
        <p14:creationId xmlns:p14="http://schemas.microsoft.com/office/powerpoint/2010/main" xmlns="" val="13710235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29" name="Slide Image Placeholder 1"/>
          <p:cNvSpPr>
            <a:spLocks noGrp="1" noRot="1" noChangeAspect="1"/>
          </p:cNvSpPr>
          <p:nvPr>
            <p:ph type="sldImg"/>
          </p:nvPr>
        </p:nvSpPr>
        <p:spPr bwMode="auto">
          <a:noFill/>
          <a:ln>
            <a:solidFill>
              <a:srgbClr val="000000"/>
            </a:solidFill>
            <a:miter lim="800000"/>
            <a:headEnd/>
            <a:tailEnd/>
          </a:ln>
        </p:spPr>
      </p:sp>
      <p:sp>
        <p:nvSpPr>
          <p:cNvPr id="329730"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smtClean="0"/>
              <a:t>The past emergencies demonstrated that psychosocial impacts, economic impacts and other non-radiological consequences often outweigh the actual radiation induced health effects. These consequences are to great extent associated with the perceived risk.</a:t>
            </a:r>
          </a:p>
          <a:p>
            <a:r>
              <a:rPr lang="en-GB" dirty="0" smtClean="0"/>
              <a:t> </a:t>
            </a:r>
          </a:p>
          <a:p>
            <a:r>
              <a:rPr lang="en-GB" sz="1300" dirty="0" smtClean="0"/>
              <a:t>Both on and offsite emergency plans </a:t>
            </a:r>
            <a:r>
              <a:rPr lang="en-GB" dirty="0" smtClean="0"/>
              <a:t>should explicitly recognize the significance of the psychosocial dimension and make provisions to reduce the detrimental effects it can create. Measures that should be considered include:</a:t>
            </a:r>
          </a:p>
          <a:p>
            <a:r>
              <a:rPr lang="en-GB" dirty="0" smtClean="0"/>
              <a:t>- Informing the affected population accurately and promptly of the emergency’s progression, the associated health hazards, and the protective actions being taken,</a:t>
            </a:r>
          </a:p>
          <a:p>
            <a:r>
              <a:rPr lang="en-GB" dirty="0" smtClean="0"/>
              <a:t>- Keeping sheltered, evacuated, or relocated people informed of the expected time at which they may return to normal activities and/or return to their homes,</a:t>
            </a:r>
          </a:p>
          <a:p>
            <a:r>
              <a:rPr lang="en-GB" dirty="0" smtClean="0"/>
              <a:t>- Ensuring that the public trusts the response organizations and is kept aware that measures are indeed being taken to protect them,</a:t>
            </a:r>
          </a:p>
          <a:p>
            <a:r>
              <a:rPr lang="en-GB" dirty="0" smtClean="0"/>
              <a:t>- Providing means to reassure people who believe that they themselves, their dwellings, and/or their properties may have been exposed or contaminated,</a:t>
            </a:r>
          </a:p>
          <a:p>
            <a:r>
              <a:rPr lang="en-GB" dirty="0" smtClean="0"/>
              <a:t>- Ensuring that goods coming from affected region are not contaminated to reassure the public,</a:t>
            </a:r>
          </a:p>
          <a:p>
            <a:pPr defTabSz="990478" eaLnBrk="0" fontAlgn="base" hangingPunct="0">
              <a:spcBef>
                <a:spcPct val="30000"/>
              </a:spcBef>
              <a:spcAft>
                <a:spcPct val="0"/>
              </a:spcAft>
              <a:defRPr/>
            </a:pPr>
            <a:r>
              <a:rPr lang="en-GB" sz="1300" dirty="0" smtClean="0"/>
              <a:t>- Counselling for emergency workers and their families.</a:t>
            </a:r>
          </a:p>
          <a:p>
            <a:endParaRPr lang="en-GB" dirty="0" smtClean="0"/>
          </a:p>
          <a:p>
            <a:pPr eaLnBrk="1" hangingPunct="1">
              <a:spcBef>
                <a:spcPct val="0"/>
              </a:spcBef>
            </a:pPr>
            <a:endParaRPr lang="en-GB" dirty="0" smtClean="0"/>
          </a:p>
        </p:txBody>
      </p:sp>
      <p:sp>
        <p:nvSpPr>
          <p:cNvPr id="30617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63B3BC8-67AC-419C-B4F0-5E444E52D140}" type="slidenum">
              <a:rPr lang="sl-SI">
                <a:cs typeface="Arial" charset="0"/>
              </a:rPr>
              <a:pPr fontAlgn="base">
                <a:spcBef>
                  <a:spcPct val="0"/>
                </a:spcBef>
                <a:spcAft>
                  <a:spcPct val="0"/>
                </a:spcAft>
                <a:defRPr/>
              </a:pPr>
              <a:t>34</a:t>
            </a:fld>
            <a:endParaRPr lang="sl-SI">
              <a:cs typeface="Arial" charset="0"/>
            </a:endParaRPr>
          </a:p>
        </p:txBody>
      </p:sp>
    </p:spTree>
    <p:extLst>
      <p:ext uri="{BB962C8B-B14F-4D97-AF65-F5344CB8AC3E}">
        <p14:creationId xmlns:p14="http://schemas.microsoft.com/office/powerpoint/2010/main" xmlns="" val="1768849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777875" y="766763"/>
            <a:ext cx="5543550" cy="3838575"/>
          </a:xfrm>
          <a:ln/>
        </p:spPr>
      </p:sp>
      <p:sp>
        <p:nvSpPr>
          <p:cNvPr id="32771" name="Notes Placeholder 2"/>
          <p:cNvSpPr>
            <a:spLocks noGrp="1"/>
          </p:cNvSpPr>
          <p:nvPr>
            <p:ph type="body" idx="1"/>
          </p:nvPr>
        </p:nvSpPr>
        <p:spPr>
          <a:noFill/>
        </p:spPr>
        <p:txBody>
          <a:bodyPr/>
          <a:lstStyle/>
          <a:p>
            <a:endParaRPr lang="en-GB" altLang="en-US" dirty="0"/>
          </a:p>
        </p:txBody>
      </p:sp>
      <p:sp>
        <p:nvSpPr>
          <p:cNvPr id="32772" name="Date Placeholder 3"/>
          <p:cNvSpPr>
            <a:spLocks noGrp="1"/>
          </p:cNvSpPr>
          <p:nvPr>
            <p:ph type="dt" sz="quarter" idx="1"/>
          </p:nvPr>
        </p:nvSpPr>
        <p:spPr>
          <a:noFill/>
        </p:spPr>
        <p:txBody>
          <a:bodyPr/>
          <a:lstStyle>
            <a:lvl1pPr eaLnBrk="0" hangingPunct="0">
              <a:spcBef>
                <a:spcPct val="30000"/>
              </a:spcBef>
              <a:defRPr kumimoji="1" sz="1000">
                <a:solidFill>
                  <a:schemeClr val="tx1"/>
                </a:solidFill>
                <a:latin typeface="Times New Roman" panose="02020603050405020304" pitchFamily="18" charset="0"/>
              </a:defRPr>
            </a:lvl1pPr>
            <a:lvl2pPr marL="769919" indent="-296123" eaLnBrk="0" hangingPunct="0">
              <a:spcBef>
                <a:spcPct val="30000"/>
              </a:spcBef>
              <a:defRPr kumimoji="1" sz="1000">
                <a:solidFill>
                  <a:schemeClr val="tx1"/>
                </a:solidFill>
                <a:latin typeface="Times New Roman" panose="02020603050405020304" pitchFamily="18" charset="0"/>
              </a:defRPr>
            </a:lvl2pPr>
            <a:lvl3pPr marL="1184491" indent="-236898" eaLnBrk="0" hangingPunct="0">
              <a:spcBef>
                <a:spcPct val="30000"/>
              </a:spcBef>
              <a:defRPr kumimoji="1" sz="1000">
                <a:solidFill>
                  <a:schemeClr val="tx1"/>
                </a:solidFill>
                <a:latin typeface="Times New Roman" panose="02020603050405020304" pitchFamily="18" charset="0"/>
              </a:defRPr>
            </a:lvl3pPr>
            <a:lvl4pPr marL="1658287" indent="-236898" eaLnBrk="0" hangingPunct="0">
              <a:spcBef>
                <a:spcPct val="30000"/>
              </a:spcBef>
              <a:defRPr kumimoji="1" sz="1000">
                <a:solidFill>
                  <a:schemeClr val="tx1"/>
                </a:solidFill>
                <a:latin typeface="Times New Roman" panose="02020603050405020304" pitchFamily="18" charset="0"/>
              </a:defRPr>
            </a:lvl4pPr>
            <a:lvl5pPr marL="2132084" indent="-236898" eaLnBrk="0" hangingPunct="0">
              <a:spcBef>
                <a:spcPct val="30000"/>
              </a:spcBef>
              <a:defRPr kumimoji="1" sz="1000">
                <a:solidFill>
                  <a:schemeClr val="tx1"/>
                </a:solidFill>
                <a:latin typeface="Times New Roman" panose="02020603050405020304" pitchFamily="18" charset="0"/>
              </a:defRPr>
            </a:lvl5pPr>
            <a:lvl6pPr marL="2605880" indent="-236898" eaLnBrk="0" fontAlgn="base" hangingPunct="0">
              <a:spcBef>
                <a:spcPct val="30000"/>
              </a:spcBef>
              <a:spcAft>
                <a:spcPct val="0"/>
              </a:spcAft>
              <a:defRPr kumimoji="1" sz="1000">
                <a:solidFill>
                  <a:schemeClr val="tx1"/>
                </a:solidFill>
                <a:latin typeface="Times New Roman" panose="02020603050405020304" pitchFamily="18" charset="0"/>
              </a:defRPr>
            </a:lvl6pPr>
            <a:lvl7pPr marL="3079676" indent="-236898" eaLnBrk="0" fontAlgn="base" hangingPunct="0">
              <a:spcBef>
                <a:spcPct val="30000"/>
              </a:spcBef>
              <a:spcAft>
                <a:spcPct val="0"/>
              </a:spcAft>
              <a:defRPr kumimoji="1" sz="1000">
                <a:solidFill>
                  <a:schemeClr val="tx1"/>
                </a:solidFill>
                <a:latin typeface="Times New Roman" panose="02020603050405020304" pitchFamily="18" charset="0"/>
              </a:defRPr>
            </a:lvl7pPr>
            <a:lvl8pPr marL="3553473" indent="-236898" eaLnBrk="0" fontAlgn="base" hangingPunct="0">
              <a:spcBef>
                <a:spcPct val="30000"/>
              </a:spcBef>
              <a:spcAft>
                <a:spcPct val="0"/>
              </a:spcAft>
              <a:defRPr kumimoji="1" sz="1000">
                <a:solidFill>
                  <a:schemeClr val="tx1"/>
                </a:solidFill>
                <a:latin typeface="Times New Roman" panose="02020603050405020304" pitchFamily="18" charset="0"/>
              </a:defRPr>
            </a:lvl8pPr>
            <a:lvl9pPr marL="4027269" indent="-236898" eaLnBrk="0" fontAlgn="base" hangingPunct="0">
              <a:spcBef>
                <a:spcPct val="30000"/>
              </a:spcBef>
              <a:spcAft>
                <a:spcPct val="0"/>
              </a:spcAft>
              <a:defRPr kumimoji="1" sz="1000">
                <a:solidFill>
                  <a:schemeClr val="tx1"/>
                </a:solidFill>
                <a:latin typeface="Times New Roman" panose="02020603050405020304" pitchFamily="18" charset="0"/>
              </a:defRPr>
            </a:lvl9pPr>
          </a:lstStyle>
          <a:p>
            <a:pPr>
              <a:spcBef>
                <a:spcPct val="0"/>
              </a:spcBef>
            </a:pPr>
            <a:r>
              <a:rPr kumimoji="0" lang="en-GB" altLang="en-US" smtClean="0"/>
              <a:t>Module L-011: Requirements for Infrastructure</a:t>
            </a:r>
          </a:p>
        </p:txBody>
      </p:sp>
      <p:sp>
        <p:nvSpPr>
          <p:cNvPr id="32773" name="Footer Placeholder 4"/>
          <p:cNvSpPr>
            <a:spLocks noGrp="1"/>
          </p:cNvSpPr>
          <p:nvPr>
            <p:ph type="ftr" sz="quarter" idx="4"/>
          </p:nvPr>
        </p:nvSpPr>
        <p:spPr>
          <a:noFill/>
        </p:spPr>
        <p:txBody>
          <a:bodyPr/>
          <a:lstStyle>
            <a:lvl1pPr eaLnBrk="0" hangingPunct="0">
              <a:spcBef>
                <a:spcPct val="30000"/>
              </a:spcBef>
              <a:defRPr kumimoji="1" sz="1000">
                <a:solidFill>
                  <a:schemeClr val="tx1"/>
                </a:solidFill>
                <a:latin typeface="Times New Roman" panose="02020603050405020304" pitchFamily="18" charset="0"/>
              </a:defRPr>
            </a:lvl1pPr>
            <a:lvl2pPr marL="769919" indent="-296123" eaLnBrk="0" hangingPunct="0">
              <a:spcBef>
                <a:spcPct val="30000"/>
              </a:spcBef>
              <a:defRPr kumimoji="1" sz="1000">
                <a:solidFill>
                  <a:schemeClr val="tx1"/>
                </a:solidFill>
                <a:latin typeface="Times New Roman" panose="02020603050405020304" pitchFamily="18" charset="0"/>
              </a:defRPr>
            </a:lvl2pPr>
            <a:lvl3pPr marL="1184491" indent="-236898" eaLnBrk="0" hangingPunct="0">
              <a:spcBef>
                <a:spcPct val="30000"/>
              </a:spcBef>
              <a:defRPr kumimoji="1" sz="1000">
                <a:solidFill>
                  <a:schemeClr val="tx1"/>
                </a:solidFill>
                <a:latin typeface="Times New Roman" panose="02020603050405020304" pitchFamily="18" charset="0"/>
              </a:defRPr>
            </a:lvl3pPr>
            <a:lvl4pPr marL="1658287" indent="-236898" eaLnBrk="0" hangingPunct="0">
              <a:spcBef>
                <a:spcPct val="30000"/>
              </a:spcBef>
              <a:defRPr kumimoji="1" sz="1000">
                <a:solidFill>
                  <a:schemeClr val="tx1"/>
                </a:solidFill>
                <a:latin typeface="Times New Roman" panose="02020603050405020304" pitchFamily="18" charset="0"/>
              </a:defRPr>
            </a:lvl4pPr>
            <a:lvl5pPr marL="2132084" indent="-236898" eaLnBrk="0" hangingPunct="0">
              <a:spcBef>
                <a:spcPct val="30000"/>
              </a:spcBef>
              <a:defRPr kumimoji="1" sz="1000">
                <a:solidFill>
                  <a:schemeClr val="tx1"/>
                </a:solidFill>
                <a:latin typeface="Times New Roman" panose="02020603050405020304" pitchFamily="18" charset="0"/>
              </a:defRPr>
            </a:lvl5pPr>
            <a:lvl6pPr marL="2605880" indent="-236898" eaLnBrk="0" fontAlgn="base" hangingPunct="0">
              <a:spcBef>
                <a:spcPct val="30000"/>
              </a:spcBef>
              <a:spcAft>
                <a:spcPct val="0"/>
              </a:spcAft>
              <a:defRPr kumimoji="1" sz="1000">
                <a:solidFill>
                  <a:schemeClr val="tx1"/>
                </a:solidFill>
                <a:latin typeface="Times New Roman" panose="02020603050405020304" pitchFamily="18" charset="0"/>
              </a:defRPr>
            </a:lvl6pPr>
            <a:lvl7pPr marL="3079676" indent="-236898" eaLnBrk="0" fontAlgn="base" hangingPunct="0">
              <a:spcBef>
                <a:spcPct val="30000"/>
              </a:spcBef>
              <a:spcAft>
                <a:spcPct val="0"/>
              </a:spcAft>
              <a:defRPr kumimoji="1" sz="1000">
                <a:solidFill>
                  <a:schemeClr val="tx1"/>
                </a:solidFill>
                <a:latin typeface="Times New Roman" panose="02020603050405020304" pitchFamily="18" charset="0"/>
              </a:defRPr>
            </a:lvl7pPr>
            <a:lvl8pPr marL="3553473" indent="-236898" eaLnBrk="0" fontAlgn="base" hangingPunct="0">
              <a:spcBef>
                <a:spcPct val="30000"/>
              </a:spcBef>
              <a:spcAft>
                <a:spcPct val="0"/>
              </a:spcAft>
              <a:defRPr kumimoji="1" sz="1000">
                <a:solidFill>
                  <a:schemeClr val="tx1"/>
                </a:solidFill>
                <a:latin typeface="Times New Roman" panose="02020603050405020304" pitchFamily="18" charset="0"/>
              </a:defRPr>
            </a:lvl8pPr>
            <a:lvl9pPr marL="4027269" indent="-236898" eaLnBrk="0" fontAlgn="base" hangingPunct="0">
              <a:spcBef>
                <a:spcPct val="30000"/>
              </a:spcBef>
              <a:spcAft>
                <a:spcPct val="0"/>
              </a:spcAft>
              <a:defRPr kumimoji="1" sz="1000">
                <a:solidFill>
                  <a:schemeClr val="tx1"/>
                </a:solidFill>
                <a:latin typeface="Times New Roman" panose="02020603050405020304" pitchFamily="18" charset="0"/>
              </a:defRPr>
            </a:lvl9pPr>
          </a:lstStyle>
          <a:p>
            <a:pPr>
              <a:spcBef>
                <a:spcPct val="0"/>
              </a:spcBef>
            </a:pPr>
            <a:r>
              <a:rPr kumimoji="0" lang="en-GB" altLang="en-US" smtClean="0"/>
              <a:t>IAEA Training in Emergency Preparedness and Response</a:t>
            </a:r>
          </a:p>
        </p:txBody>
      </p:sp>
      <p:sp>
        <p:nvSpPr>
          <p:cNvPr id="32774" name="Slide Number Placeholder 5"/>
          <p:cNvSpPr>
            <a:spLocks noGrp="1"/>
          </p:cNvSpPr>
          <p:nvPr>
            <p:ph type="sldNum" sz="quarter" idx="5"/>
          </p:nvPr>
        </p:nvSpPr>
        <p:spPr>
          <a:noFill/>
        </p:spPr>
        <p:txBody>
          <a:bodyPr/>
          <a:lstStyle>
            <a:lvl1pPr eaLnBrk="0" hangingPunct="0">
              <a:spcBef>
                <a:spcPct val="30000"/>
              </a:spcBef>
              <a:defRPr kumimoji="1" sz="1000">
                <a:solidFill>
                  <a:schemeClr val="tx1"/>
                </a:solidFill>
                <a:latin typeface="Times New Roman" panose="02020603050405020304" pitchFamily="18" charset="0"/>
              </a:defRPr>
            </a:lvl1pPr>
            <a:lvl2pPr marL="769919" indent="-296123" eaLnBrk="0" hangingPunct="0">
              <a:spcBef>
                <a:spcPct val="30000"/>
              </a:spcBef>
              <a:defRPr kumimoji="1" sz="1000">
                <a:solidFill>
                  <a:schemeClr val="tx1"/>
                </a:solidFill>
                <a:latin typeface="Times New Roman" panose="02020603050405020304" pitchFamily="18" charset="0"/>
              </a:defRPr>
            </a:lvl2pPr>
            <a:lvl3pPr marL="1184491" indent="-236898" eaLnBrk="0" hangingPunct="0">
              <a:spcBef>
                <a:spcPct val="30000"/>
              </a:spcBef>
              <a:defRPr kumimoji="1" sz="1000">
                <a:solidFill>
                  <a:schemeClr val="tx1"/>
                </a:solidFill>
                <a:latin typeface="Times New Roman" panose="02020603050405020304" pitchFamily="18" charset="0"/>
              </a:defRPr>
            </a:lvl3pPr>
            <a:lvl4pPr marL="1658287" indent="-236898" eaLnBrk="0" hangingPunct="0">
              <a:spcBef>
                <a:spcPct val="30000"/>
              </a:spcBef>
              <a:defRPr kumimoji="1" sz="1000">
                <a:solidFill>
                  <a:schemeClr val="tx1"/>
                </a:solidFill>
                <a:latin typeface="Times New Roman" panose="02020603050405020304" pitchFamily="18" charset="0"/>
              </a:defRPr>
            </a:lvl4pPr>
            <a:lvl5pPr marL="2132084" indent="-236898" eaLnBrk="0" hangingPunct="0">
              <a:spcBef>
                <a:spcPct val="30000"/>
              </a:spcBef>
              <a:defRPr kumimoji="1" sz="1000">
                <a:solidFill>
                  <a:schemeClr val="tx1"/>
                </a:solidFill>
                <a:latin typeface="Times New Roman" panose="02020603050405020304" pitchFamily="18" charset="0"/>
              </a:defRPr>
            </a:lvl5pPr>
            <a:lvl6pPr marL="2605880" indent="-236898" eaLnBrk="0" fontAlgn="base" hangingPunct="0">
              <a:spcBef>
                <a:spcPct val="30000"/>
              </a:spcBef>
              <a:spcAft>
                <a:spcPct val="0"/>
              </a:spcAft>
              <a:defRPr kumimoji="1" sz="1000">
                <a:solidFill>
                  <a:schemeClr val="tx1"/>
                </a:solidFill>
                <a:latin typeface="Times New Roman" panose="02020603050405020304" pitchFamily="18" charset="0"/>
              </a:defRPr>
            </a:lvl6pPr>
            <a:lvl7pPr marL="3079676" indent="-236898" eaLnBrk="0" fontAlgn="base" hangingPunct="0">
              <a:spcBef>
                <a:spcPct val="30000"/>
              </a:spcBef>
              <a:spcAft>
                <a:spcPct val="0"/>
              </a:spcAft>
              <a:defRPr kumimoji="1" sz="1000">
                <a:solidFill>
                  <a:schemeClr val="tx1"/>
                </a:solidFill>
                <a:latin typeface="Times New Roman" panose="02020603050405020304" pitchFamily="18" charset="0"/>
              </a:defRPr>
            </a:lvl7pPr>
            <a:lvl8pPr marL="3553473" indent="-236898" eaLnBrk="0" fontAlgn="base" hangingPunct="0">
              <a:spcBef>
                <a:spcPct val="30000"/>
              </a:spcBef>
              <a:spcAft>
                <a:spcPct val="0"/>
              </a:spcAft>
              <a:defRPr kumimoji="1" sz="1000">
                <a:solidFill>
                  <a:schemeClr val="tx1"/>
                </a:solidFill>
                <a:latin typeface="Times New Roman" panose="02020603050405020304" pitchFamily="18" charset="0"/>
              </a:defRPr>
            </a:lvl8pPr>
            <a:lvl9pPr marL="4027269" indent="-236898" eaLnBrk="0" fontAlgn="base" hangingPunct="0">
              <a:spcBef>
                <a:spcPct val="30000"/>
              </a:spcBef>
              <a:spcAft>
                <a:spcPct val="0"/>
              </a:spcAft>
              <a:defRPr kumimoji="1" sz="1000">
                <a:solidFill>
                  <a:schemeClr val="tx1"/>
                </a:solidFill>
                <a:latin typeface="Times New Roman" panose="02020603050405020304" pitchFamily="18" charset="0"/>
              </a:defRPr>
            </a:lvl9pPr>
          </a:lstStyle>
          <a:p>
            <a:pPr>
              <a:spcBef>
                <a:spcPct val="0"/>
              </a:spcBef>
            </a:pPr>
            <a:fld id="{90FA1329-96F9-4DF3-B8F5-E020B34C13F5}" type="slidenum">
              <a:rPr kumimoji="0" lang="en-GB" altLang="en-US" sz="1200"/>
              <a:pPr>
                <a:spcBef>
                  <a:spcPct val="0"/>
                </a:spcBef>
              </a:pPr>
              <a:t>35</a:t>
            </a:fld>
            <a:endParaRPr kumimoji="0" lang="en-GB" altLang="en-US" sz="1200" dirty="0"/>
          </a:p>
        </p:txBody>
      </p:sp>
    </p:spTree>
    <p:extLst>
      <p:ext uri="{BB962C8B-B14F-4D97-AF65-F5344CB8AC3E}">
        <p14:creationId xmlns:p14="http://schemas.microsoft.com/office/powerpoint/2010/main" xmlns="" val="3640718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39939"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3994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0EB59079-1B93-45E2-925E-7CC6475A8FD2}" type="slidenum">
              <a:rPr lang="en-GB" altLang="en-US" sz="1200"/>
              <a:pPr eaLnBrk="0" hangingPunct="0"/>
              <a:t>39</a:t>
            </a:fld>
            <a:endParaRPr lang="en-GB" altLang="en-US" sz="1200" dirty="0"/>
          </a:p>
        </p:txBody>
      </p:sp>
      <p:sp>
        <p:nvSpPr>
          <p:cNvPr id="3994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9942" name="Rectangle 3"/>
          <p:cNvSpPr>
            <a:spLocks noGrp="1" noChangeArrowheads="1"/>
          </p:cNvSpPr>
          <p:nvPr>
            <p:ph type="body" idx="1"/>
          </p:nvPr>
        </p:nvSpPr>
        <p:spPr bwMode="auto">
          <a:xfrm>
            <a:off x="843892" y="4860378"/>
            <a:ext cx="54115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lgn="just">
              <a:spcBef>
                <a:spcPct val="0"/>
              </a:spcBef>
            </a:pPr>
            <a:endParaRPr lang="en-GB" altLang="en-US" dirty="0"/>
          </a:p>
        </p:txBody>
      </p:sp>
    </p:spTree>
    <p:extLst>
      <p:ext uri="{BB962C8B-B14F-4D97-AF65-F5344CB8AC3E}">
        <p14:creationId xmlns:p14="http://schemas.microsoft.com/office/powerpoint/2010/main" xmlns="" val="32256284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44035"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4403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D23BAABB-BE46-4696-A45D-2B2B4938EB8B}" type="slidenum">
              <a:rPr lang="en-GB" altLang="en-US" sz="1200"/>
              <a:pPr eaLnBrk="0" hangingPunct="0"/>
              <a:t>40</a:t>
            </a:fld>
            <a:endParaRPr lang="en-GB" altLang="en-US" sz="1200" dirty="0"/>
          </a:p>
        </p:txBody>
      </p:sp>
      <p:sp>
        <p:nvSpPr>
          <p:cNvPr id="4403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4038" name="Rectangle 3"/>
          <p:cNvSpPr>
            <a:spLocks noGrp="1" noChangeArrowheads="1"/>
          </p:cNvSpPr>
          <p:nvPr>
            <p:ph type="body" idx="1"/>
          </p:nvPr>
        </p:nvSpPr>
        <p:spPr bwMode="auto">
          <a:xfrm>
            <a:off x="843892" y="4860378"/>
            <a:ext cx="54115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lgn="just">
              <a:spcBef>
                <a:spcPct val="0"/>
              </a:spcBef>
            </a:pPr>
            <a:endParaRPr lang="en-GB" altLang="en-US" dirty="0"/>
          </a:p>
        </p:txBody>
      </p:sp>
    </p:spTree>
    <p:extLst>
      <p:ext uri="{BB962C8B-B14F-4D97-AF65-F5344CB8AC3E}">
        <p14:creationId xmlns:p14="http://schemas.microsoft.com/office/powerpoint/2010/main" xmlns="" val="10009414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46083"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4608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F774A1D9-13A4-4D0D-B71D-458AFC32413B}" type="slidenum">
              <a:rPr lang="en-GB" altLang="en-US" sz="1200"/>
              <a:pPr eaLnBrk="0" hangingPunct="0"/>
              <a:t>41</a:t>
            </a:fld>
            <a:endParaRPr lang="en-GB" altLang="en-US" sz="1200" dirty="0"/>
          </a:p>
        </p:txBody>
      </p:sp>
      <p:sp>
        <p:nvSpPr>
          <p:cNvPr id="4608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6086" name="Rectangle 3"/>
          <p:cNvSpPr>
            <a:spLocks noGrp="1" noChangeArrowheads="1"/>
          </p:cNvSpPr>
          <p:nvPr>
            <p:ph type="body" idx="1"/>
          </p:nvPr>
        </p:nvSpPr>
        <p:spPr bwMode="auto">
          <a:xfrm>
            <a:off x="843892" y="4860378"/>
            <a:ext cx="54115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lgn="just">
              <a:spcBef>
                <a:spcPct val="0"/>
              </a:spcBef>
            </a:pPr>
            <a:endParaRPr lang="en-GB" altLang="en-US" dirty="0"/>
          </a:p>
        </p:txBody>
      </p:sp>
    </p:spTree>
    <p:extLst>
      <p:ext uri="{BB962C8B-B14F-4D97-AF65-F5344CB8AC3E}">
        <p14:creationId xmlns:p14="http://schemas.microsoft.com/office/powerpoint/2010/main" xmlns="" val="213542606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48131"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4813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67DB3C46-83A2-4335-B0A3-B342D4E6B30C}" type="slidenum">
              <a:rPr lang="en-GB" altLang="en-US" sz="1200"/>
              <a:pPr eaLnBrk="0" hangingPunct="0"/>
              <a:t>42</a:t>
            </a:fld>
            <a:endParaRPr lang="en-GB" altLang="en-US" sz="1200" dirty="0"/>
          </a:p>
        </p:txBody>
      </p:sp>
      <p:sp>
        <p:nvSpPr>
          <p:cNvPr id="4813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48134" name="Rectangle 3"/>
          <p:cNvSpPr>
            <a:spLocks noGrp="1" noChangeArrowheads="1"/>
          </p:cNvSpPr>
          <p:nvPr>
            <p:ph type="body" idx="1"/>
          </p:nvPr>
        </p:nvSpPr>
        <p:spPr bwMode="auto">
          <a:xfrm>
            <a:off x="843892" y="4860378"/>
            <a:ext cx="54115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spcBef>
                <a:spcPct val="0"/>
              </a:spcBef>
            </a:pPr>
            <a:endParaRPr lang="en-GB" altLang="en-US" dirty="0"/>
          </a:p>
        </p:txBody>
      </p:sp>
    </p:spTree>
    <p:extLst>
      <p:ext uri="{BB962C8B-B14F-4D97-AF65-F5344CB8AC3E}">
        <p14:creationId xmlns:p14="http://schemas.microsoft.com/office/powerpoint/2010/main" xmlns="" val="1747460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dirty="0" smtClean="0"/>
              <a:t>Differentiate between:</a:t>
            </a:r>
          </a:p>
          <a:p>
            <a:pPr>
              <a:spcBef>
                <a:spcPct val="0"/>
              </a:spcBef>
            </a:pPr>
            <a:r>
              <a:rPr lang="en-GB" altLang="en-US" u="sng" dirty="0" smtClean="0"/>
              <a:t>Command</a:t>
            </a:r>
            <a:r>
              <a:rPr lang="en-GB" altLang="en-US" dirty="0" smtClean="0"/>
              <a:t>:  The act of directing, ordering, or controlling by virtue of explicit statutory, regulatory, or delegated authority.</a:t>
            </a:r>
          </a:p>
          <a:p>
            <a:pPr>
              <a:spcBef>
                <a:spcPct val="0"/>
              </a:spcBef>
            </a:pPr>
            <a:r>
              <a:rPr lang="en-GB" altLang="en-US" u="sng" dirty="0" smtClean="0"/>
              <a:t>Multiagency coordination:</a:t>
            </a:r>
            <a:r>
              <a:rPr lang="en-GB" altLang="en-US" dirty="0" smtClean="0"/>
              <a:t> A process that allows all levels of government and all disciplines to work together more efficiently and effectively.</a:t>
            </a:r>
          </a:p>
          <a:p>
            <a:pPr>
              <a:spcBef>
                <a:spcPct val="0"/>
              </a:spcBef>
            </a:pPr>
            <a:endParaRPr lang="en-GB" altLang="en-US" dirty="0" smtClean="0"/>
          </a:p>
          <a:p>
            <a:pPr>
              <a:spcBef>
                <a:spcPct val="0"/>
              </a:spcBef>
            </a:pPr>
            <a:r>
              <a:rPr lang="en-GB" altLang="en-US" dirty="0" smtClean="0"/>
              <a:t>The organizational structure is important, but the </a:t>
            </a:r>
            <a:r>
              <a:rPr lang="en-GB" altLang="en-US" u="sng" dirty="0" smtClean="0"/>
              <a:t>process described by ICS is even more important</a:t>
            </a:r>
            <a:r>
              <a:rPr lang="en-GB" altLang="en-US" dirty="0" smtClean="0"/>
              <a:t>.</a:t>
            </a:r>
          </a:p>
          <a:p>
            <a:pPr>
              <a:spcBef>
                <a:spcPct val="0"/>
              </a:spcBef>
            </a:pPr>
            <a:endParaRPr lang="en-GB" altLang="en-US" dirty="0" smtClean="0"/>
          </a:p>
          <a:p>
            <a:pPr>
              <a:spcBef>
                <a:spcPct val="0"/>
              </a:spcBef>
            </a:pPr>
            <a:r>
              <a:rPr lang="en-GB" altLang="en-US" dirty="0" smtClean="0"/>
              <a:t>ICS can be used during planned events (e.g., Major Public Events) or emergencies, but not during Recovery after an emergency is over.</a:t>
            </a:r>
          </a:p>
          <a:p>
            <a:pPr>
              <a:spcBef>
                <a:spcPct val="0"/>
              </a:spcBef>
            </a:pPr>
            <a:endParaRPr lang="en-GB" altLang="en-US" dirty="0" smtClean="0"/>
          </a:p>
          <a:p>
            <a:pPr algn="just">
              <a:spcBef>
                <a:spcPct val="50000"/>
              </a:spcBef>
            </a:pPr>
            <a:r>
              <a:rPr lang="en-US" altLang="en-US" dirty="0" smtClean="0"/>
              <a:t>An ICS is not:</a:t>
            </a:r>
          </a:p>
          <a:p>
            <a:pPr algn="just">
              <a:spcBef>
                <a:spcPct val="50000"/>
              </a:spcBef>
              <a:buFontTx/>
              <a:buChar char="•"/>
            </a:pPr>
            <a:r>
              <a:rPr lang="en-US" altLang="en-US" dirty="0" smtClean="0"/>
              <a:t>A method to take away any agencies responsibilities</a:t>
            </a:r>
          </a:p>
          <a:p>
            <a:pPr algn="just">
              <a:spcBef>
                <a:spcPct val="50000"/>
              </a:spcBef>
              <a:buFontTx/>
              <a:buChar char="•"/>
            </a:pPr>
            <a:r>
              <a:rPr lang="en-US" altLang="en-US" dirty="0" smtClean="0"/>
              <a:t>A method to change the chain of command within an agency </a:t>
            </a:r>
          </a:p>
          <a:p>
            <a:pPr algn="just">
              <a:spcBef>
                <a:spcPct val="50000"/>
              </a:spcBef>
              <a:buFontTx/>
              <a:buChar char="•"/>
            </a:pPr>
            <a:r>
              <a:rPr lang="en-US" altLang="en-US" dirty="0" smtClean="0"/>
              <a:t>Always managed by the fire brigade</a:t>
            </a:r>
          </a:p>
          <a:p>
            <a:pPr algn="just">
              <a:spcBef>
                <a:spcPct val="50000"/>
              </a:spcBef>
              <a:buFontTx/>
              <a:buChar char="•"/>
            </a:pPr>
            <a:r>
              <a:rPr lang="en-US" altLang="en-US" dirty="0" smtClean="0"/>
              <a:t>Too big or too small</a:t>
            </a:r>
          </a:p>
          <a:p>
            <a:pPr algn="just">
              <a:spcBef>
                <a:spcPct val="50000"/>
              </a:spcBef>
              <a:buFontTx/>
              <a:buChar char="•"/>
            </a:pPr>
            <a:r>
              <a:rPr lang="en-US" altLang="en-US" dirty="0" smtClean="0"/>
              <a:t>Used just by government agencies and departments</a:t>
            </a:r>
          </a:p>
          <a:p>
            <a:pPr>
              <a:spcBef>
                <a:spcPct val="0"/>
              </a:spcBef>
            </a:pPr>
            <a:endParaRPr lang="en-GB" altLang="en-US" dirty="0" smtClean="0"/>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4736" tIns="47368" rIns="94736" bIns="47368" numCol="1" rtlCol="0" anchor="b" anchorCtr="0" compatLnSpc="1">
            <a:prstTxWarp prst="textNoShape">
              <a:avLst/>
            </a:prstTxWarp>
          </a:bodyPr>
          <a:lstStyle>
            <a:lvl1pPr defTabSz="949238">
              <a:defRPr sz="2500">
                <a:solidFill>
                  <a:schemeClr val="tx1"/>
                </a:solidFill>
                <a:latin typeface="Times New Roman" panose="02020603050405020304" pitchFamily="18" charset="0"/>
              </a:defRPr>
            </a:lvl1pPr>
            <a:lvl2pPr marL="769919" indent="-296123" defTabSz="949238">
              <a:defRPr sz="2500">
                <a:solidFill>
                  <a:schemeClr val="tx1"/>
                </a:solidFill>
                <a:latin typeface="Times New Roman" panose="02020603050405020304" pitchFamily="18" charset="0"/>
              </a:defRPr>
            </a:lvl2pPr>
            <a:lvl3pPr marL="1184491" indent="-236898" defTabSz="949238">
              <a:defRPr sz="2500">
                <a:solidFill>
                  <a:schemeClr val="tx1"/>
                </a:solidFill>
                <a:latin typeface="Times New Roman" panose="02020603050405020304" pitchFamily="18" charset="0"/>
              </a:defRPr>
            </a:lvl3pPr>
            <a:lvl4pPr marL="1658287" indent="-236898" defTabSz="949238">
              <a:defRPr sz="2500">
                <a:solidFill>
                  <a:schemeClr val="tx1"/>
                </a:solidFill>
                <a:latin typeface="Times New Roman" panose="02020603050405020304" pitchFamily="18" charset="0"/>
              </a:defRPr>
            </a:lvl4pPr>
            <a:lvl5pPr marL="2132084" indent="-236898" defTabSz="949238">
              <a:defRPr sz="2500">
                <a:solidFill>
                  <a:schemeClr val="tx1"/>
                </a:solidFill>
                <a:latin typeface="Times New Roman" panose="02020603050405020304" pitchFamily="18" charset="0"/>
              </a:defRPr>
            </a:lvl5pPr>
            <a:lvl6pPr marL="2605880" indent="-236898" defTabSz="94923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defTabSz="94923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defTabSz="94923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defTabSz="949238" eaLnBrk="0" fontAlgn="base" hangingPunct="0">
              <a:spcBef>
                <a:spcPct val="0"/>
              </a:spcBef>
              <a:spcAft>
                <a:spcPct val="0"/>
              </a:spcAft>
              <a:defRPr sz="2500">
                <a:solidFill>
                  <a:schemeClr val="tx1"/>
                </a:solidFill>
                <a:latin typeface="Times New Roman" panose="02020603050405020304" pitchFamily="18" charset="0"/>
              </a:defRPr>
            </a:lvl9pPr>
          </a:lstStyle>
          <a:p>
            <a:pPr defTabSz="914400" eaLnBrk="0" hangingPunct="0"/>
            <a:fld id="{EA2338B5-C0BA-45E5-AC47-A5A76F495A90}" type="slidenum">
              <a:rPr lang="en-GB" altLang="en-US" sz="1200">
                <a:latin typeface="+mn-lt"/>
              </a:rPr>
              <a:pPr defTabSz="914400" eaLnBrk="0" hangingPunct="0"/>
              <a:t>43</a:t>
            </a:fld>
            <a:endParaRPr lang="en-GB" altLang="en-US" sz="1200" dirty="0">
              <a:latin typeface="+mn-lt"/>
            </a:endParaRPr>
          </a:p>
        </p:txBody>
      </p:sp>
    </p:spTree>
    <p:extLst>
      <p:ext uri="{BB962C8B-B14F-4D97-AF65-F5344CB8AC3E}">
        <p14:creationId xmlns:p14="http://schemas.microsoft.com/office/powerpoint/2010/main" xmlns="" val="27642091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the Lecturer: details</a:t>
            </a:r>
            <a:r>
              <a:rPr lang="en-US" baseline="0" dirty="0" smtClean="0"/>
              <a:t> in relation to the importance and the mechanisms to achieve coordination of the emergency response will be provided in a separate lecture. </a:t>
            </a:r>
            <a:endParaRPr lang="en-US"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44</a:t>
            </a:fld>
            <a:endParaRPr lang="en-GB"/>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577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GB" altLang="en-US" dirty="0" smtClean="0"/>
              <a:t>Ref: GSR Part 7</a:t>
            </a:r>
          </a:p>
          <a:p>
            <a:pPr>
              <a:spcBef>
                <a:spcPct val="0"/>
              </a:spcBef>
            </a:pPr>
            <a:endParaRPr lang="en-GB" altLang="en-US" dirty="0" smtClean="0"/>
          </a:p>
          <a:p>
            <a:pPr>
              <a:spcBef>
                <a:spcPct val="0"/>
              </a:spcBef>
            </a:pPr>
            <a:r>
              <a:rPr lang="en-GB" altLang="en-US" dirty="0" smtClean="0"/>
              <a:t>The RB shall be the responsible organization to make arrangements on early notification and exchange of information for both preparedness and response phases of a nuclear emergency with those States that have areas in category V, so that the respective States are provided with appropriate information for developing their own preparedness to respond to a </a:t>
            </a:r>
            <a:r>
              <a:rPr lang="en-GB" altLang="en-US" dirty="0" err="1" smtClean="0"/>
              <a:t>transboundary</a:t>
            </a:r>
            <a:r>
              <a:rPr lang="en-GB" altLang="en-US" dirty="0" smtClean="0"/>
              <a:t> emergency and that appropriate coordination across national borders is in place. These arrangements shall include: </a:t>
            </a:r>
          </a:p>
          <a:p>
            <a:pPr>
              <a:spcBef>
                <a:spcPct val="0"/>
              </a:spcBef>
            </a:pPr>
            <a:r>
              <a:rPr lang="en-GB" altLang="en-US" dirty="0" smtClean="0"/>
              <a:t>(a) agreements and protocols to provide information necessary to develop a coordinated means for notification, classification schemes and criteria for taking and adjusting protective actions and other response actions; </a:t>
            </a:r>
          </a:p>
          <a:p>
            <a:pPr>
              <a:spcBef>
                <a:spcPct val="0"/>
              </a:spcBef>
            </a:pPr>
            <a:r>
              <a:rPr lang="en-GB" altLang="en-US" dirty="0" smtClean="0"/>
              <a:t>(b) arrangements for communication with the public; </a:t>
            </a:r>
          </a:p>
          <a:p>
            <a:pPr>
              <a:spcBef>
                <a:spcPct val="0"/>
              </a:spcBef>
            </a:pPr>
            <a:r>
              <a:rPr lang="en-GB" altLang="en-US" dirty="0" smtClean="0"/>
              <a:t>(c) arrangements for the exchange of information between decision making authorities. </a:t>
            </a:r>
          </a:p>
          <a:p>
            <a:pPr>
              <a:spcBef>
                <a:spcPct val="0"/>
              </a:spcBef>
            </a:pPr>
            <a:endParaRPr lang="en-GB" altLang="en-US" dirty="0" smtClean="0"/>
          </a:p>
          <a:p>
            <a:pPr>
              <a:spcBef>
                <a:spcPct val="0"/>
              </a:spcBef>
            </a:pPr>
            <a:r>
              <a:rPr lang="en-GB" altLang="en-US" dirty="0" smtClean="0"/>
              <a:t>Same kind of arrangements and protocols shall be made by RB with neighbouring States, for the national areas in category V. </a:t>
            </a:r>
          </a:p>
          <a:p>
            <a:pPr>
              <a:spcBef>
                <a:spcPct val="0"/>
              </a:spcBef>
            </a:pPr>
            <a:endParaRPr lang="en-GB" altLang="en-US" dirty="0" smtClean="0"/>
          </a:p>
          <a:p>
            <a:pPr>
              <a:spcBef>
                <a:spcPct val="0"/>
              </a:spcBef>
            </a:pPr>
            <a:r>
              <a:rPr lang="en-GB" altLang="en-US" dirty="0" smtClean="0"/>
              <a:t>The RB shall make arrangements with other States for coordination of early notification, data and information exchange, public information and recommendations of protective actions and other response actions to co-national citizens and to embassies, in the event of a transnational emergency, in order either to ensure that they are consistent with those recommended in these States, or to provide an opportunity for them to explain to the public the basis for the differences. </a:t>
            </a:r>
          </a:p>
          <a:p>
            <a:pPr>
              <a:spcBef>
                <a:spcPct val="0"/>
              </a:spcBef>
            </a:pPr>
            <a:endParaRPr lang="en-GB" altLang="en-US" dirty="0" smtClean="0"/>
          </a:p>
          <a:p>
            <a:pPr>
              <a:spcBef>
                <a:spcPct val="0"/>
              </a:spcBef>
            </a:pPr>
            <a:endParaRPr lang="en-GB" altLang="en-US" dirty="0" smtClean="0"/>
          </a:p>
        </p:txBody>
      </p:sp>
      <p:sp>
        <p:nvSpPr>
          <p:cNvPr id="7578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fld id="{2EE8FB33-7393-4CDF-B327-68CA16502DC0}" type="slidenum">
              <a:rPr lang="en-GB" altLang="en-US" sz="1200">
                <a:latin typeface="+mn-lt"/>
              </a:rPr>
              <a:pPr/>
              <a:t>45</a:t>
            </a:fld>
            <a:endParaRPr lang="en-GB" altLang="en-US" sz="1200" dirty="0">
              <a:latin typeface="+mn-lt"/>
            </a:endParaRPr>
          </a:p>
        </p:txBody>
      </p:sp>
    </p:spTree>
    <p:extLst>
      <p:ext uri="{BB962C8B-B14F-4D97-AF65-F5344CB8AC3E}">
        <p14:creationId xmlns:p14="http://schemas.microsoft.com/office/powerpoint/2010/main" xmlns="" val="3545162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56323"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5632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171212D6-84C8-44E3-B899-8C21ED6D9885}" type="slidenum">
              <a:rPr lang="en-GB" altLang="en-US" sz="1200"/>
              <a:pPr eaLnBrk="0" hangingPunct="0"/>
              <a:t>46</a:t>
            </a:fld>
            <a:endParaRPr lang="en-GB" altLang="en-US" sz="1200" dirty="0"/>
          </a:p>
        </p:txBody>
      </p:sp>
      <p:sp>
        <p:nvSpPr>
          <p:cNvPr id="5632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6326" name="Rectangle 3"/>
          <p:cNvSpPr>
            <a:spLocks noGrp="1" noChangeArrowheads="1"/>
          </p:cNvSpPr>
          <p:nvPr>
            <p:ph type="body" idx="1"/>
          </p:nvPr>
        </p:nvSpPr>
        <p:spPr bwMode="auto">
          <a:xfrm>
            <a:off x="843892" y="4860378"/>
            <a:ext cx="54430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lgn="just">
              <a:spcBef>
                <a:spcPct val="0"/>
              </a:spcBef>
            </a:pPr>
            <a:endParaRPr lang="en-GB" altLang="en-US" dirty="0"/>
          </a:p>
        </p:txBody>
      </p:sp>
    </p:spTree>
    <p:extLst>
      <p:ext uri="{BB962C8B-B14F-4D97-AF65-F5344CB8AC3E}">
        <p14:creationId xmlns:p14="http://schemas.microsoft.com/office/powerpoint/2010/main" xmlns="" val="32122666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58371"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5837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D302A32D-E1F5-4A84-8DC6-D9351FC55032}" type="slidenum">
              <a:rPr lang="en-GB" altLang="en-US" sz="1200"/>
              <a:pPr eaLnBrk="0" hangingPunct="0"/>
              <a:t>47</a:t>
            </a:fld>
            <a:endParaRPr lang="en-GB" altLang="en-US" sz="1200" dirty="0"/>
          </a:p>
        </p:txBody>
      </p:sp>
      <p:sp>
        <p:nvSpPr>
          <p:cNvPr id="5837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58374" name="Rectangle 3"/>
          <p:cNvSpPr>
            <a:spLocks noGrp="1" noChangeArrowheads="1"/>
          </p:cNvSpPr>
          <p:nvPr>
            <p:ph type="body" idx="1"/>
          </p:nvPr>
        </p:nvSpPr>
        <p:spPr bwMode="auto">
          <a:xfrm>
            <a:off x="843892" y="4860378"/>
            <a:ext cx="5363436"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lgn="just">
              <a:spcBef>
                <a:spcPct val="0"/>
              </a:spcBef>
            </a:pPr>
            <a:endParaRPr lang="en-GB" altLang="en-US" dirty="0"/>
          </a:p>
        </p:txBody>
      </p:sp>
    </p:spTree>
    <p:extLst>
      <p:ext uri="{BB962C8B-B14F-4D97-AF65-F5344CB8AC3E}">
        <p14:creationId xmlns:p14="http://schemas.microsoft.com/office/powerpoint/2010/main" xmlns="" val="19439328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60419"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6042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D542B12F-CB15-4F50-96DB-5456F8DDCF07}" type="slidenum">
              <a:rPr lang="en-GB" altLang="en-US" sz="1200"/>
              <a:pPr eaLnBrk="0" hangingPunct="0"/>
              <a:t>48</a:t>
            </a:fld>
            <a:endParaRPr lang="en-GB" altLang="en-US" sz="1200" dirty="0"/>
          </a:p>
        </p:txBody>
      </p:sp>
      <p:sp>
        <p:nvSpPr>
          <p:cNvPr id="6042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0422" name="Rectangle 3"/>
          <p:cNvSpPr>
            <a:spLocks noGrp="1" noChangeArrowheads="1"/>
          </p:cNvSpPr>
          <p:nvPr>
            <p:ph type="body" idx="1"/>
          </p:nvPr>
        </p:nvSpPr>
        <p:spPr bwMode="auto">
          <a:xfrm>
            <a:off x="843892" y="4860378"/>
            <a:ext cx="54430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spcBef>
                <a:spcPct val="0"/>
              </a:spcBef>
            </a:pPr>
            <a:endParaRPr lang="en-GB" altLang="en-US" dirty="0"/>
          </a:p>
        </p:txBody>
      </p:sp>
    </p:spTree>
    <p:extLst>
      <p:ext uri="{BB962C8B-B14F-4D97-AF65-F5344CB8AC3E}">
        <p14:creationId xmlns:p14="http://schemas.microsoft.com/office/powerpoint/2010/main" xmlns="" val="5579319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62467"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62468"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A134C352-B63A-46D5-8A2E-F76444343109}" type="slidenum">
              <a:rPr lang="en-GB" altLang="en-US" sz="1200"/>
              <a:pPr eaLnBrk="0" hangingPunct="0"/>
              <a:t>49</a:t>
            </a:fld>
            <a:endParaRPr lang="en-GB" altLang="en-US" sz="1200" dirty="0"/>
          </a:p>
        </p:txBody>
      </p:sp>
      <p:sp>
        <p:nvSpPr>
          <p:cNvPr id="62469"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2470" name="Rectangle 3"/>
          <p:cNvSpPr>
            <a:spLocks noGrp="1" noChangeArrowheads="1"/>
          </p:cNvSpPr>
          <p:nvPr>
            <p:ph type="body" idx="1"/>
          </p:nvPr>
        </p:nvSpPr>
        <p:spPr bwMode="auto">
          <a:xfrm>
            <a:off x="843892" y="4870197"/>
            <a:ext cx="5371726"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spcBef>
                <a:spcPct val="0"/>
              </a:spcBef>
            </a:pPr>
            <a:endParaRPr lang="en-GB" altLang="en-US" dirty="0"/>
          </a:p>
        </p:txBody>
      </p:sp>
    </p:spTree>
    <p:extLst>
      <p:ext uri="{BB962C8B-B14F-4D97-AF65-F5344CB8AC3E}">
        <p14:creationId xmlns:p14="http://schemas.microsoft.com/office/powerpoint/2010/main" xmlns="" val="21677139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64515"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64516"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1EAA54B6-C72E-47C0-8E0C-7BB7F402BCF7}" type="slidenum">
              <a:rPr lang="en-GB" altLang="en-US" sz="1200"/>
              <a:pPr eaLnBrk="0" hangingPunct="0"/>
              <a:t>50</a:t>
            </a:fld>
            <a:endParaRPr lang="en-GB" altLang="en-US" sz="1200" dirty="0"/>
          </a:p>
        </p:txBody>
      </p:sp>
      <p:sp>
        <p:nvSpPr>
          <p:cNvPr id="64517"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4518" name="Rectangle 3"/>
          <p:cNvSpPr>
            <a:spLocks noGrp="1" noChangeArrowheads="1"/>
          </p:cNvSpPr>
          <p:nvPr>
            <p:ph type="body" idx="1"/>
          </p:nvPr>
        </p:nvSpPr>
        <p:spPr bwMode="auto">
          <a:xfrm>
            <a:off x="843892" y="4860378"/>
            <a:ext cx="54430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spcBef>
                <a:spcPct val="0"/>
              </a:spcBef>
            </a:pPr>
            <a:endParaRPr lang="en-GB" altLang="en-US" dirty="0"/>
          </a:p>
        </p:txBody>
      </p:sp>
    </p:spTree>
    <p:extLst>
      <p:ext uri="{BB962C8B-B14F-4D97-AF65-F5344CB8AC3E}">
        <p14:creationId xmlns:p14="http://schemas.microsoft.com/office/powerpoint/2010/main" xmlns="" val="22354906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66563"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66564"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634899F7-B65E-4B59-96AC-058196C93906}" type="slidenum">
              <a:rPr lang="en-GB" altLang="en-US" sz="1200"/>
              <a:pPr eaLnBrk="0" hangingPunct="0"/>
              <a:t>51</a:t>
            </a:fld>
            <a:endParaRPr lang="en-GB" altLang="en-US" sz="1200" dirty="0"/>
          </a:p>
        </p:txBody>
      </p:sp>
      <p:sp>
        <p:nvSpPr>
          <p:cNvPr id="66565"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66566" name="Rectangle 3"/>
          <p:cNvSpPr>
            <a:spLocks noGrp="1" noChangeArrowheads="1"/>
          </p:cNvSpPr>
          <p:nvPr>
            <p:ph type="body" idx="1"/>
          </p:nvPr>
        </p:nvSpPr>
        <p:spPr bwMode="auto">
          <a:xfrm>
            <a:off x="843892" y="4860378"/>
            <a:ext cx="5443017"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Lst>
        </p:spPr>
        <p:txBody>
          <a:bodyPr wrap="square" numCol="1" anchor="t" anchorCtr="0" compatLnSpc="1">
            <a:prstTxWarp prst="textNoShape">
              <a:avLst/>
            </a:prstTxWarp>
          </a:bodyPr>
          <a:lstStyle/>
          <a:p>
            <a:pPr>
              <a:spcBef>
                <a:spcPct val="0"/>
              </a:spcBef>
            </a:pPr>
            <a:endParaRPr lang="en-GB" altLang="en-US"/>
          </a:p>
        </p:txBody>
      </p:sp>
    </p:spTree>
    <p:extLst>
      <p:ext uri="{BB962C8B-B14F-4D97-AF65-F5344CB8AC3E}">
        <p14:creationId xmlns:p14="http://schemas.microsoft.com/office/powerpoint/2010/main" xmlns="" val="21003723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rrowheads="1"/>
          </p:cNvSpPr>
          <p:nvPr>
            <p:ph type="dt" sz="quarter"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a:t>Module L-011: Requirements for Infrastructure</a:t>
            </a:r>
          </a:p>
        </p:txBody>
      </p:sp>
      <p:sp>
        <p:nvSpPr>
          <p:cNvPr id="68611" name="Rectangle 6"/>
          <p:cNvSpPr>
            <a:spLocks noGrp="1" noChangeArrowheads="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r>
              <a:rPr lang="en-GB" altLang="en-US" sz="1000" dirty="0" smtClean="0"/>
              <a:t>IAEA Training in Emergency Preparedness and Response</a:t>
            </a:r>
          </a:p>
        </p:txBody>
      </p:sp>
      <p:sp>
        <p:nvSpPr>
          <p:cNvPr id="68612"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sz="2500">
                <a:solidFill>
                  <a:schemeClr val="tx1"/>
                </a:solidFill>
                <a:latin typeface="Times New Roman" panose="02020603050405020304" pitchFamily="18" charset="0"/>
              </a:defRPr>
            </a:lvl1pPr>
            <a:lvl2pPr marL="769919" indent="-296123">
              <a:defRPr sz="2500">
                <a:solidFill>
                  <a:schemeClr val="tx1"/>
                </a:solidFill>
                <a:latin typeface="Times New Roman" panose="02020603050405020304" pitchFamily="18" charset="0"/>
              </a:defRPr>
            </a:lvl2pPr>
            <a:lvl3pPr marL="1184491" indent="-236898">
              <a:defRPr sz="2500">
                <a:solidFill>
                  <a:schemeClr val="tx1"/>
                </a:solidFill>
                <a:latin typeface="Times New Roman" panose="02020603050405020304" pitchFamily="18" charset="0"/>
              </a:defRPr>
            </a:lvl3pPr>
            <a:lvl4pPr marL="1658287" indent="-236898">
              <a:defRPr sz="2500">
                <a:solidFill>
                  <a:schemeClr val="tx1"/>
                </a:solidFill>
                <a:latin typeface="Times New Roman" panose="02020603050405020304" pitchFamily="18" charset="0"/>
              </a:defRPr>
            </a:lvl4pPr>
            <a:lvl5pPr marL="2132084" indent="-236898">
              <a:defRPr sz="2500">
                <a:solidFill>
                  <a:schemeClr val="tx1"/>
                </a:solidFill>
                <a:latin typeface="Times New Roman" panose="02020603050405020304" pitchFamily="18" charset="0"/>
              </a:defRPr>
            </a:lvl5pPr>
            <a:lvl6pPr marL="2605880" indent="-236898" eaLnBrk="0" fontAlgn="base" hangingPunct="0">
              <a:spcBef>
                <a:spcPct val="0"/>
              </a:spcBef>
              <a:spcAft>
                <a:spcPct val="0"/>
              </a:spcAft>
              <a:defRPr sz="2500">
                <a:solidFill>
                  <a:schemeClr val="tx1"/>
                </a:solidFill>
                <a:latin typeface="Times New Roman" panose="02020603050405020304" pitchFamily="18" charset="0"/>
              </a:defRPr>
            </a:lvl6pPr>
            <a:lvl7pPr marL="3079676" indent="-236898" eaLnBrk="0" fontAlgn="base" hangingPunct="0">
              <a:spcBef>
                <a:spcPct val="0"/>
              </a:spcBef>
              <a:spcAft>
                <a:spcPct val="0"/>
              </a:spcAft>
              <a:defRPr sz="2500">
                <a:solidFill>
                  <a:schemeClr val="tx1"/>
                </a:solidFill>
                <a:latin typeface="Times New Roman" panose="02020603050405020304" pitchFamily="18" charset="0"/>
              </a:defRPr>
            </a:lvl7pPr>
            <a:lvl8pPr marL="3553473" indent="-236898" eaLnBrk="0" fontAlgn="base" hangingPunct="0">
              <a:spcBef>
                <a:spcPct val="0"/>
              </a:spcBef>
              <a:spcAft>
                <a:spcPct val="0"/>
              </a:spcAft>
              <a:defRPr sz="2500">
                <a:solidFill>
                  <a:schemeClr val="tx1"/>
                </a:solidFill>
                <a:latin typeface="Times New Roman" panose="02020603050405020304" pitchFamily="18" charset="0"/>
              </a:defRPr>
            </a:lvl8pPr>
            <a:lvl9pPr marL="4027269" indent="-236898" eaLnBrk="0" fontAlgn="base" hangingPunct="0">
              <a:spcBef>
                <a:spcPct val="0"/>
              </a:spcBef>
              <a:spcAft>
                <a:spcPct val="0"/>
              </a:spcAft>
              <a:defRPr sz="2500">
                <a:solidFill>
                  <a:schemeClr val="tx1"/>
                </a:solidFill>
                <a:latin typeface="Times New Roman" panose="02020603050405020304" pitchFamily="18" charset="0"/>
              </a:defRPr>
            </a:lvl9pPr>
          </a:lstStyle>
          <a:p>
            <a:pPr eaLnBrk="0" hangingPunct="0"/>
            <a:fld id="{C338F8C3-922C-4B98-A12A-0C75887C1851}" type="slidenum">
              <a:rPr lang="en-GB" altLang="en-US" sz="1200"/>
              <a:pPr eaLnBrk="0" hangingPunct="0"/>
              <a:t>52</a:t>
            </a:fld>
            <a:endParaRPr lang="en-GB" altLang="en-US" sz="1200" dirty="0"/>
          </a:p>
        </p:txBody>
      </p:sp>
      <p:sp>
        <p:nvSpPr>
          <p:cNvPr id="68613" name="Rectangle 2"/>
          <p:cNvSpPr>
            <a:spLocks noGrp="1" noRot="1" noChangeAspect="1" noChangeArrowheads="1" noTextEdit="1"/>
          </p:cNvSpPr>
          <p:nvPr>
            <p:ph type="sldImg"/>
          </p:nvPr>
        </p:nvSpPr>
        <p:spPr bwMode="auto">
          <a:xfrm>
            <a:off x="787400" y="773113"/>
            <a:ext cx="5526088" cy="3825875"/>
          </a:xfrm>
          <a:noFill/>
          <a:ln cap="flat">
            <a:solidFill>
              <a:schemeClr val="tx1"/>
            </a:solidFill>
            <a:miter lim="800000"/>
            <a:headEnd/>
            <a:tailEnd/>
          </a:ln>
          <a:extLst>
            <a:ext uri="{909E8E84-426E-40DD-AFC4-6F175D3DCCD1}">
              <a14:hiddenFill xmlns:a14="http://schemas.microsoft.com/office/drawing/2010/main" xmlns="">
                <a:solidFill>
                  <a:srgbClr val="FFFFFF"/>
                </a:solidFill>
              </a14:hiddenFill>
            </a:ext>
          </a:extLst>
        </p:spPr>
      </p:sp>
      <p:sp>
        <p:nvSpPr>
          <p:cNvPr id="68614" name="Rectangle 3"/>
          <p:cNvSpPr>
            <a:spLocks noGrp="1" noChangeArrowheads="1"/>
          </p:cNvSpPr>
          <p:nvPr>
            <p:ph type="body" idx="1"/>
          </p:nvPr>
        </p:nvSpPr>
        <p:spPr bwMode="auto">
          <a:xfrm>
            <a:off x="1003054" y="4860378"/>
            <a:ext cx="5283855" cy="4605085"/>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square" lIns="95417" tIns="47709" rIns="95417" bIns="47709" numCol="1" anchor="t" anchorCtr="0" compatLnSpc="1">
            <a:prstTxWarp prst="textNoShape">
              <a:avLst/>
            </a:prstTxWarp>
          </a:bodyPr>
          <a:lstStyle/>
          <a:p>
            <a:pPr algn="just">
              <a:spcBef>
                <a:spcPct val="0"/>
              </a:spcBef>
            </a:pPr>
            <a:endParaRPr lang="en-GB" altLang="en-US" dirty="0"/>
          </a:p>
        </p:txBody>
      </p:sp>
    </p:spTree>
    <p:extLst>
      <p:ext uri="{BB962C8B-B14F-4D97-AF65-F5344CB8AC3E}">
        <p14:creationId xmlns:p14="http://schemas.microsoft.com/office/powerpoint/2010/main" xmlns="" val="29241022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3" name="Slide Image Placeholder 1"/>
          <p:cNvSpPr>
            <a:spLocks noGrp="1" noRot="1" noChangeAspect="1" noTextEdit="1"/>
          </p:cNvSpPr>
          <p:nvPr>
            <p:ph type="sldImg"/>
          </p:nvPr>
        </p:nvSpPr>
        <p:spPr bwMode="auto">
          <a:noFill/>
          <a:ln>
            <a:solidFill>
              <a:srgbClr val="000000"/>
            </a:solidFill>
            <a:miter lim="800000"/>
            <a:headEnd/>
            <a:tailEnd/>
          </a:ln>
        </p:spPr>
      </p:sp>
      <p:sp>
        <p:nvSpPr>
          <p:cNvPr id="37171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GB" dirty="0" smtClean="0"/>
              <a:t>Training and exercises to be effective they have to be carried out systematically. </a:t>
            </a:r>
            <a:endParaRPr lang="sl-SI" dirty="0" smtClean="0"/>
          </a:p>
          <a:p>
            <a:pPr eaLnBrk="1" hangingPunct="1"/>
            <a:endParaRPr lang="sl-SI" dirty="0" smtClean="0"/>
          </a:p>
          <a:p>
            <a:pPr eaLnBrk="1" hangingPunct="1"/>
            <a:r>
              <a:rPr lang="en-GB" dirty="0" smtClean="0"/>
              <a:t>It all starts with identifying of duties for all positions and competences for all parties involved. </a:t>
            </a:r>
            <a:endParaRPr lang="sl-SI" dirty="0" smtClean="0"/>
          </a:p>
          <a:p>
            <a:pPr eaLnBrk="1" hangingPunct="1"/>
            <a:endParaRPr lang="sl-SI" dirty="0" smtClean="0"/>
          </a:p>
          <a:p>
            <a:pPr eaLnBrk="1" hangingPunct="1"/>
            <a:r>
              <a:rPr lang="en-GB" dirty="0" smtClean="0"/>
              <a:t>According to these training and exercises can be designed, which are to be carried out through a continuous program. </a:t>
            </a:r>
            <a:endParaRPr lang="sl-SI" dirty="0" smtClean="0"/>
          </a:p>
          <a:p>
            <a:pPr eaLnBrk="1" hangingPunct="1"/>
            <a:endParaRPr lang="sl-SI" dirty="0" smtClean="0"/>
          </a:p>
          <a:p>
            <a:pPr eaLnBrk="1" hangingPunct="1"/>
            <a:r>
              <a:rPr lang="en-GB" dirty="0" smtClean="0"/>
              <a:t>Ideally a system is in place to track participation of individual team members in trainings and exercises, so that everyone receives the same amount of trainings on average</a:t>
            </a:r>
            <a:r>
              <a:rPr lang="sl-SI" dirty="0" smtClean="0"/>
              <a:t> </a:t>
            </a:r>
            <a:r>
              <a:rPr lang="en-US" dirty="0" smtClean="0"/>
              <a:t>corresponding to their duties</a:t>
            </a:r>
            <a:r>
              <a:rPr lang="en-GB" dirty="0" smtClean="0"/>
              <a:t>.</a:t>
            </a:r>
            <a:endParaRPr lang="sl-SI" dirty="0" smtClean="0"/>
          </a:p>
          <a:p>
            <a:pPr eaLnBrk="1" hangingPunct="1"/>
            <a:endParaRPr lang="sl-SI" dirty="0" smtClean="0"/>
          </a:p>
          <a:p>
            <a:pPr eaLnBrk="1" hangingPunct="1"/>
            <a:r>
              <a:rPr lang="en-GB" dirty="0" smtClean="0"/>
              <a:t>Emergency response exercises can provide unique insight in the state of preparedness of emergency response organizations. They can also be the basis for continued improvement of emergency preparedness and response. However, to be most useful, emergency response exercise need to be well organized, professionally conducted and their evaluation must focus on constructive improvement potential. The IAEA EPR-Exercise publication provides comprehensive practical guidance on response exercises for emergencies involving all types of nuclear or radiological practices.</a:t>
            </a:r>
            <a:endParaRPr lang="sl-SI" dirty="0" smtClean="0"/>
          </a:p>
          <a:p>
            <a:pPr eaLnBrk="1" hangingPunct="1"/>
            <a:endParaRPr lang="sl-SI" dirty="0" smtClean="0"/>
          </a:p>
          <a:p>
            <a:pPr eaLnBrk="1" hangingPunct="1"/>
            <a:r>
              <a:rPr lang="en-GB" dirty="0" smtClean="0"/>
              <a:t>In general, nuclear facility such as power plants should hold one annual large-scale coordination exercise involving off-site authorities. The training and exercises should take into account the needs of the public living close to the facility as well.</a:t>
            </a:r>
            <a:endParaRPr lang="sl-SI" dirty="0" smtClean="0"/>
          </a:p>
          <a:p>
            <a:pPr eaLnBrk="1" hangingPunct="1"/>
            <a:endParaRPr lang="en-US" dirty="0" smtClean="0"/>
          </a:p>
        </p:txBody>
      </p:sp>
      <p:sp>
        <p:nvSpPr>
          <p:cNvPr id="4" name="Slide Number Placeholder 3"/>
          <p:cNvSpPr txBox="1">
            <a:spLocks noGrp="1"/>
          </p:cNvSpPr>
          <p:nvPr/>
        </p:nvSpPr>
        <p:spPr>
          <a:xfrm>
            <a:off x="4021294" y="9721107"/>
            <a:ext cx="3076363" cy="513507"/>
          </a:xfrm>
          <a:prstGeom prst="rect">
            <a:avLst/>
          </a:prstGeom>
          <a:noFill/>
        </p:spPr>
        <p:txBody>
          <a:bodyPr lIns="99048" tIns="49524" rIns="99048" bIns="49524" anchor="b"/>
          <a:lstStyle/>
          <a:p>
            <a:pPr algn="r">
              <a:defRPr/>
            </a:pPr>
            <a:fld id="{4F8E58F5-8814-42BC-89DA-6A90A1E80B1C}" type="slidenum">
              <a:rPr lang="sl-SI" sz="1300"/>
              <a:pPr algn="r">
                <a:defRPr/>
              </a:pPr>
              <a:t>53</a:t>
            </a:fld>
            <a:endParaRPr lang="sl-SI" sz="1300" dirty="0"/>
          </a:p>
        </p:txBody>
      </p:sp>
    </p:spTree>
    <p:extLst>
      <p:ext uri="{BB962C8B-B14F-4D97-AF65-F5344CB8AC3E}">
        <p14:creationId xmlns:p14="http://schemas.microsoft.com/office/powerpoint/2010/main" xmlns="" val="31915504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1" name="Slide Image Placeholder 1"/>
          <p:cNvSpPr>
            <a:spLocks noGrp="1" noRot="1" noChangeAspect="1" noTextEdit="1"/>
          </p:cNvSpPr>
          <p:nvPr>
            <p:ph type="sldImg"/>
          </p:nvPr>
        </p:nvSpPr>
        <p:spPr bwMode="auto">
          <a:noFill/>
          <a:ln>
            <a:solidFill>
              <a:srgbClr val="000000"/>
            </a:solidFill>
            <a:miter lim="800000"/>
            <a:headEnd/>
            <a:tailEnd/>
          </a:ln>
        </p:spPr>
      </p:sp>
      <p:sp>
        <p:nvSpPr>
          <p:cNvPr id="373762" name="Notes Placeholder 2"/>
          <p:cNvSpPr>
            <a:spLocks noGrp="1"/>
          </p:cNvSpPr>
          <p:nvPr>
            <p:ph type="body" idx="1"/>
          </p:nvPr>
        </p:nvSpPr>
        <p:spPr bwMode="auto">
          <a:noFill/>
        </p:spPr>
        <p:txBody>
          <a:bodyPr wrap="square" numCol="1" anchor="t" anchorCtr="0" compatLnSpc="1">
            <a:prstTxWarp prst="textNoShape">
              <a:avLst/>
            </a:prstTxWarp>
          </a:bodyPr>
          <a:lstStyle/>
          <a:p>
            <a:r>
              <a:rPr lang="en-GB" dirty="0" smtClean="0"/>
              <a:t>The IAEA Safety Requirements for EPR require that the response organizations, including the operator, establish a comprehensive quality management program, covering:</a:t>
            </a:r>
          </a:p>
          <a:p>
            <a:pPr eaLnBrk="1" hangingPunct="1"/>
            <a:r>
              <a:rPr lang="en-GB" dirty="0" smtClean="0"/>
              <a:t>- availability and reliability of all supplies, equipment, communication systems and facilities necessary to perform specified functions in an emergency,</a:t>
            </a:r>
          </a:p>
          <a:p>
            <a:pPr eaLnBrk="1" hangingPunct="1"/>
            <a:r>
              <a:rPr lang="en-GB" dirty="0" smtClean="0"/>
              <a:t>- inventories, resupply, tests and calibrations</a:t>
            </a:r>
          </a:p>
          <a:p>
            <a:pPr eaLnBrk="1" hangingPunct="1"/>
            <a:r>
              <a:rPr lang="en-GB" dirty="0" smtClean="0"/>
              <a:t>- maintenance, review and updating of emergency plans, procedures and other arrangements</a:t>
            </a:r>
          </a:p>
          <a:p>
            <a:pPr eaLnBrk="1" hangingPunct="1"/>
            <a:r>
              <a:rPr lang="en-GB" dirty="0" smtClean="0"/>
              <a:t>- incorporation of lessons learned from research, operating experience (such as response to emergencies) and emergency drills and exercises.</a:t>
            </a:r>
          </a:p>
          <a:p>
            <a:pPr eaLnBrk="1" hangingPunct="1"/>
            <a:endParaRPr lang="en-GB" dirty="0" smtClean="0"/>
          </a:p>
          <a:p>
            <a:r>
              <a:rPr lang="en-GB" dirty="0" smtClean="0"/>
              <a:t>In practice this means that procedures should be made and sufficient resources should be allocated to regularly test and/or review, as appropriate, all the above. Testing and reviewing, in order to be effective, have to be carried out systematically with a continuous program in place. Exercise and training programmes can be also used to serve this purpose too.</a:t>
            </a:r>
          </a:p>
          <a:p>
            <a:pPr eaLnBrk="1" hangingPunct="1"/>
            <a:endParaRPr lang="en-GB" dirty="0" smtClean="0"/>
          </a:p>
        </p:txBody>
      </p:sp>
      <p:sp>
        <p:nvSpPr>
          <p:cNvPr id="4" name="Slide Number Placeholder 3"/>
          <p:cNvSpPr txBox="1">
            <a:spLocks noGrp="1"/>
          </p:cNvSpPr>
          <p:nvPr/>
        </p:nvSpPr>
        <p:spPr>
          <a:xfrm>
            <a:off x="4021294" y="9721107"/>
            <a:ext cx="3076363" cy="513507"/>
          </a:xfrm>
          <a:prstGeom prst="rect">
            <a:avLst/>
          </a:prstGeom>
          <a:noFill/>
        </p:spPr>
        <p:txBody>
          <a:bodyPr lIns="99048" tIns="49524" rIns="99048" bIns="49524" anchor="b"/>
          <a:lstStyle/>
          <a:p>
            <a:pPr algn="r">
              <a:defRPr/>
            </a:pPr>
            <a:fld id="{7EE83310-D2EB-41A2-B12A-31B24FD5150D}" type="slidenum">
              <a:rPr lang="sl-SI" sz="1300"/>
              <a:pPr algn="r">
                <a:defRPr/>
              </a:pPr>
              <a:t>54</a:t>
            </a:fld>
            <a:endParaRPr lang="sl-SI" sz="1300" dirty="0"/>
          </a:p>
        </p:txBody>
      </p:sp>
    </p:spTree>
    <p:extLst>
      <p:ext uri="{BB962C8B-B14F-4D97-AF65-F5344CB8AC3E}">
        <p14:creationId xmlns:p14="http://schemas.microsoft.com/office/powerpoint/2010/main" xmlns="" val="24549868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09" name="Slide Image Placeholder 1"/>
          <p:cNvSpPr>
            <a:spLocks noGrp="1" noRot="1" noChangeAspect="1" noTextEdit="1"/>
          </p:cNvSpPr>
          <p:nvPr>
            <p:ph type="sldImg"/>
          </p:nvPr>
        </p:nvSpPr>
        <p:spPr bwMode="auto">
          <a:noFill/>
          <a:ln>
            <a:solidFill>
              <a:srgbClr val="000000"/>
            </a:solidFill>
            <a:miter lim="800000"/>
            <a:headEnd/>
            <a:tailEnd/>
          </a:ln>
        </p:spPr>
      </p:sp>
      <p:sp>
        <p:nvSpPr>
          <p:cNvPr id="375810"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All significant emergencies and the response to them need to be carefully investigated, analyzed and the quality management system has to ensure that deficiencies are identified and corrective actions implemented. </a:t>
            </a:r>
            <a:endParaRPr lang="sl-SI" smtClean="0"/>
          </a:p>
          <a:p>
            <a:endParaRPr lang="sl-SI" smtClean="0"/>
          </a:p>
          <a:p>
            <a:r>
              <a:rPr lang="en-US" smtClean="0"/>
              <a:t>Lessons learned that may have international significance should be reported to the IAEA, and vice versa, the IAEA reports and other reports of international emergencies should be reviewed to identify relevant lessons to be learned. </a:t>
            </a:r>
            <a:endParaRPr lang="sl-SI" smtClean="0"/>
          </a:p>
          <a:p>
            <a:endParaRPr lang="sl-SI" smtClean="0"/>
          </a:p>
          <a:p>
            <a:r>
              <a:rPr lang="en-US" smtClean="0"/>
              <a:t>The internal and external auditing process must be established to regularly verify functioning of the quality management system. </a:t>
            </a:r>
          </a:p>
          <a:p>
            <a:r>
              <a:rPr lang="en-US" smtClean="0"/>
              <a:t> </a:t>
            </a:r>
          </a:p>
          <a:p>
            <a:pPr eaLnBrk="1" hangingPunct="1"/>
            <a:endParaRPr lang="en-US" smtClean="0"/>
          </a:p>
        </p:txBody>
      </p:sp>
      <p:sp>
        <p:nvSpPr>
          <p:cNvPr id="4" name="Slide Number Placeholder 3"/>
          <p:cNvSpPr txBox="1">
            <a:spLocks noGrp="1"/>
          </p:cNvSpPr>
          <p:nvPr/>
        </p:nvSpPr>
        <p:spPr>
          <a:xfrm>
            <a:off x="4021294" y="9721107"/>
            <a:ext cx="3076363" cy="513507"/>
          </a:xfrm>
          <a:prstGeom prst="rect">
            <a:avLst/>
          </a:prstGeom>
          <a:noFill/>
        </p:spPr>
        <p:txBody>
          <a:bodyPr lIns="99048" tIns="49524" rIns="99048" bIns="49524" anchor="b"/>
          <a:lstStyle/>
          <a:p>
            <a:pPr algn="r">
              <a:defRPr/>
            </a:pPr>
            <a:fld id="{6834683B-868A-4332-8887-0CA9CEAD4ECF}" type="slidenum">
              <a:rPr lang="sl-SI" sz="1300"/>
              <a:pPr algn="r">
                <a:defRPr/>
              </a:pPr>
              <a:t>55</a:t>
            </a:fld>
            <a:endParaRPr lang="sl-SI" sz="1300" dirty="0"/>
          </a:p>
        </p:txBody>
      </p:sp>
    </p:spTree>
    <p:extLst>
      <p:ext uri="{BB962C8B-B14F-4D97-AF65-F5344CB8AC3E}">
        <p14:creationId xmlns:p14="http://schemas.microsoft.com/office/powerpoint/2010/main" xmlns="" val="26030156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7" name="Slide Image Placeholder 1"/>
          <p:cNvSpPr>
            <a:spLocks noGrp="1" noRot="1" noChangeAspect="1" noTextEdit="1"/>
          </p:cNvSpPr>
          <p:nvPr>
            <p:ph type="sldImg"/>
          </p:nvPr>
        </p:nvSpPr>
        <p:spPr bwMode="auto">
          <a:noFill/>
          <a:ln>
            <a:solidFill>
              <a:srgbClr val="000000"/>
            </a:solidFill>
            <a:miter lim="800000"/>
            <a:headEnd/>
            <a:tailEnd/>
          </a:ln>
        </p:spPr>
      </p:sp>
      <p:sp>
        <p:nvSpPr>
          <p:cNvPr id="377858"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mtClean="0"/>
              <a:t>In addition, IAEA offers to member states independent appraisal of their emergency preparedness and response arrangements, called EPREV – Emergency Preparedness Review. EPREV can cover all aspects, from the appraisal of the emergency arrangements at a specific installation to a full appraisal of all arrangements in a requesting member state, including on-site, off-site and national arrangements.</a:t>
            </a:r>
          </a:p>
          <a:p>
            <a:pPr eaLnBrk="1" hangingPunct="1"/>
            <a:endParaRPr lang="en-US" smtClean="0"/>
          </a:p>
        </p:txBody>
      </p:sp>
      <p:sp>
        <p:nvSpPr>
          <p:cNvPr id="4" name="Slide Number Placeholder 3"/>
          <p:cNvSpPr txBox="1">
            <a:spLocks noGrp="1"/>
          </p:cNvSpPr>
          <p:nvPr/>
        </p:nvSpPr>
        <p:spPr>
          <a:xfrm>
            <a:off x="4021294" y="9721107"/>
            <a:ext cx="3076363" cy="513507"/>
          </a:xfrm>
          <a:prstGeom prst="rect">
            <a:avLst/>
          </a:prstGeom>
          <a:noFill/>
        </p:spPr>
        <p:txBody>
          <a:bodyPr lIns="99048" tIns="49524" rIns="99048" bIns="49524" anchor="b"/>
          <a:lstStyle/>
          <a:p>
            <a:pPr algn="r">
              <a:defRPr/>
            </a:pPr>
            <a:fld id="{54FDD9B0-1075-45AD-B0E8-6421776F2635}" type="slidenum">
              <a:rPr lang="sl-SI" sz="1300"/>
              <a:pPr algn="r">
                <a:defRPr/>
              </a:pPr>
              <a:t>56</a:t>
            </a:fld>
            <a:endParaRPr lang="sl-SI" sz="1300" dirty="0"/>
          </a:p>
        </p:txBody>
      </p:sp>
    </p:spTree>
    <p:extLst>
      <p:ext uri="{BB962C8B-B14F-4D97-AF65-F5344CB8AC3E}">
        <p14:creationId xmlns:p14="http://schemas.microsoft.com/office/powerpoint/2010/main" xmlns="" val="355537392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59</a:t>
            </a:fld>
            <a:endParaRPr lang="en-GB"/>
          </a:p>
        </p:txBody>
      </p:sp>
    </p:spTree>
    <p:extLst>
      <p:ext uri="{BB962C8B-B14F-4D97-AF65-F5344CB8AC3E}">
        <p14:creationId xmlns="" xmlns:p14="http://schemas.microsoft.com/office/powerpoint/2010/main" val="24491692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768350"/>
            <a:ext cx="5543550" cy="3836988"/>
          </a:xfrm>
        </p:spPr>
      </p:sp>
      <p:sp>
        <p:nvSpPr>
          <p:cNvPr id="3" name="Notes Placeholder 2"/>
          <p:cNvSpPr>
            <a:spLocks noGrp="1"/>
          </p:cNvSpPr>
          <p:nvPr>
            <p:ph type="body" idx="1"/>
          </p:nvPr>
        </p:nvSpPr>
        <p:spPr/>
        <p:txBody>
          <a:bodyPr/>
          <a:lstStyle/>
          <a:p>
            <a:r>
              <a:rPr lang="en-GB" dirty="0" smtClean="0"/>
              <a:t>Thank you!</a:t>
            </a:r>
            <a:endParaRPr lang="en-GB" dirty="0"/>
          </a:p>
        </p:txBody>
      </p:sp>
      <p:sp>
        <p:nvSpPr>
          <p:cNvPr id="4" name="Slide Number Placeholder 3"/>
          <p:cNvSpPr>
            <a:spLocks noGrp="1"/>
          </p:cNvSpPr>
          <p:nvPr>
            <p:ph type="sldNum" sz="quarter" idx="10"/>
          </p:nvPr>
        </p:nvSpPr>
        <p:spPr/>
        <p:txBody>
          <a:bodyPr/>
          <a:lstStyle/>
          <a:p>
            <a:fld id="{5750A1E1-C8D9-4447-9192-37BA973CD27A}" type="slidenum">
              <a:rPr lang="en-GB" smtClean="0"/>
              <a:pPr/>
              <a:t>60</a:t>
            </a:fld>
            <a:endParaRPr lang="en-GB"/>
          </a:p>
        </p:txBody>
      </p:sp>
    </p:spTree>
    <p:extLst>
      <p:ext uri="{BB962C8B-B14F-4D97-AF65-F5344CB8AC3E}">
        <p14:creationId xmlns="" xmlns:p14="http://schemas.microsoft.com/office/powerpoint/2010/main" val="2449169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50488" y="1772816"/>
            <a:ext cx="9283032" cy="1080120"/>
          </a:xfrm>
        </p:spPr>
        <p:txBody>
          <a:bodyPr/>
          <a:lstStyle>
            <a:lvl1pPr algn="l">
              <a:defRPr>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50488" y="3573016"/>
            <a:ext cx="9283032" cy="1608584"/>
          </a:xfrm>
        </p:spPr>
        <p:txBody>
          <a:bodyPr>
            <a:normAutofit/>
          </a:bodyPr>
          <a:lstStyle>
            <a:lvl1pPr marL="0" indent="0" algn="l">
              <a:buNone/>
              <a:defRPr sz="2800" b="1">
                <a:solidFill>
                  <a:schemeClr val="accent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5" name="Picture 4"/>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60000" y="180000"/>
            <a:ext cx="2717862"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 xmlns:a14="http://schemas.microsoft.com/office/drawing/2010/main" val="0"/>
              </a:ext>
            </a:extLst>
          </a:blip>
          <a:srcRect/>
          <a:stretch>
            <a:fillRect/>
          </a:stretch>
        </p:blipFill>
        <p:spPr bwMode="auto">
          <a:xfrm>
            <a:off x="1136576" y="73943"/>
            <a:ext cx="2000250" cy="1266825"/>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9"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chemeClr val="bg1"/>
                </a:solidFill>
                <a:latin typeface="Calibri" panose="020F0502020204030204" pitchFamily="34" charset="0"/>
                <a:ea typeface="+mn-ea"/>
                <a:cs typeface="+mn-cs"/>
              </a:rPr>
              <a:t>Basic Professional Training Course on</a:t>
            </a:r>
            <a:r>
              <a:rPr lang="en-US" sz="1600" b="1" kern="1200" dirty="0" smtClean="0">
                <a:solidFill>
                  <a:schemeClr val="bg1"/>
                </a:solidFill>
                <a:latin typeface="Calibri" panose="020F0502020204030204" pitchFamily="34" charset="0"/>
                <a:ea typeface="+mn-ea"/>
                <a:cs typeface="+mn-cs"/>
              </a:rPr>
              <a:t> Nuclear Safety</a:t>
            </a:r>
            <a:endParaRPr lang="hu-HU" sz="1600" b="1"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Ghana </a:t>
            </a:r>
            <a:r>
              <a:rPr lang="en-US" sz="1400" b="0" kern="1200" dirty="0" smtClean="0">
                <a:solidFill>
                  <a:schemeClr val="bg1"/>
                </a:solidFill>
                <a:latin typeface="Calibri" panose="020F0502020204030204" pitchFamily="34" charset="0"/>
                <a:ea typeface="+mn-ea"/>
                <a:cs typeface="+mn-cs"/>
              </a:rPr>
              <a:t>Nuclear Regulatory Authority</a:t>
            </a:r>
            <a:endParaRPr lang="hu-HU" sz="1400" b="0" kern="1200" dirty="0" smtClean="0">
              <a:solidFill>
                <a:schemeClr val="bg1"/>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chemeClr val="bg1"/>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chemeClr val="bg1"/>
                </a:solidFill>
                <a:latin typeface="Calibri" panose="020F0502020204030204" pitchFamily="34" charset="0"/>
                <a:ea typeface="+mn-ea"/>
                <a:cs typeface="+mn-cs"/>
              </a:rPr>
              <a:t>15-26 January</a:t>
            </a:r>
            <a:r>
              <a:rPr lang="en-GB" sz="1400" b="0" kern="1200" dirty="0" smtClean="0">
                <a:solidFill>
                  <a:schemeClr val="bg1"/>
                </a:solidFill>
                <a:latin typeface="Calibri" panose="020F0502020204030204" pitchFamily="34" charset="0"/>
                <a:ea typeface="+mn-ea"/>
                <a:cs typeface="+mn-cs"/>
              </a:rPr>
              <a:t> – </a:t>
            </a:r>
            <a:r>
              <a:rPr lang="hu-HU" sz="1400" b="0" kern="1200" dirty="0" smtClean="0">
                <a:solidFill>
                  <a:schemeClr val="bg1"/>
                </a:solidFill>
                <a:latin typeface="Calibri" panose="020F0502020204030204" pitchFamily="34" charset="0"/>
                <a:ea typeface="+mn-ea"/>
                <a:cs typeface="+mn-cs"/>
              </a:rPr>
              <a:t>19-30 March </a:t>
            </a:r>
            <a:r>
              <a:rPr lang="en-US" sz="1400" b="0" kern="1200" dirty="0" smtClean="0">
                <a:solidFill>
                  <a:schemeClr val="bg1"/>
                </a:solidFill>
                <a:latin typeface="Calibri" panose="020F0502020204030204" pitchFamily="34" charset="0"/>
                <a:ea typeface="+mn-ea"/>
                <a:cs typeface="+mn-cs"/>
              </a:rPr>
              <a:t>201</a:t>
            </a:r>
            <a:r>
              <a:rPr lang="hu-HU" sz="1400" b="0" kern="1200" dirty="0" smtClean="0">
                <a:solidFill>
                  <a:schemeClr val="bg1"/>
                </a:solidFill>
                <a:latin typeface="Calibri" panose="020F0502020204030204" pitchFamily="34" charset="0"/>
                <a:ea typeface="+mn-ea"/>
                <a:cs typeface="+mn-cs"/>
              </a:rPr>
              <a:t>8</a:t>
            </a:r>
          </a:p>
        </p:txBody>
      </p:sp>
    </p:spTree>
    <p:extLst>
      <p:ext uri="{BB962C8B-B14F-4D97-AF65-F5344CB8AC3E}">
        <p14:creationId xmlns="" xmlns:p14="http://schemas.microsoft.com/office/powerpoint/2010/main" val="317893433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4pPr>
              <a:defRPr sz="2400"/>
            </a:lvl4pPr>
            <a:lvl5pPr>
              <a:defRPr sz="24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3" name="Date Placeholder 12"/>
          <p:cNvSpPr>
            <a:spLocks noGrp="1"/>
          </p:cNvSpPr>
          <p:nvPr>
            <p:ph type="dt" sz="half" idx="10"/>
          </p:nvPr>
        </p:nvSpPr>
        <p:spPr/>
        <p:txBody>
          <a:bodyPr/>
          <a:lstStyle/>
          <a:p>
            <a:pPr algn="ctr"/>
            <a:r>
              <a:rPr lang="en-US" smtClean="0"/>
              <a:t>15-26 January - 19-30 March 2018</a:t>
            </a:r>
            <a:endParaRPr lang="en-US" dirty="0"/>
          </a:p>
        </p:txBody>
      </p:sp>
      <p:sp>
        <p:nvSpPr>
          <p:cNvPr id="14" name="Footer Placeholder 13"/>
          <p:cNvSpPr>
            <a:spLocks noGrp="1"/>
          </p:cNvSpPr>
          <p:nvPr>
            <p:ph type="ftr" sz="quarter" idx="11"/>
          </p:nvPr>
        </p:nvSpPr>
        <p:spPr/>
        <p:txBody>
          <a:bodyPr/>
          <a:lstStyle/>
          <a:p>
            <a:pPr algn="l"/>
            <a:r>
              <a:rPr lang="en-US" smtClean="0"/>
              <a:t>Title of the presentation</a:t>
            </a:r>
            <a:endParaRPr lang="en-US" dirty="0"/>
          </a:p>
        </p:txBody>
      </p:sp>
      <p:sp>
        <p:nvSpPr>
          <p:cNvPr id="15" name="Slide Number Placeholder 14"/>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98920275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 xmlns:a14="http://schemas.microsoft.com/office/drawing/2010/main" val="0"/>
              </a:ext>
            </a:extLst>
          </a:blip>
          <a:stretch>
            <a:fillRect/>
          </a:stretch>
        </p:blipFill>
        <p:spPr>
          <a:xfrm>
            <a:off x="0" y="0"/>
            <a:ext cx="9906000" cy="6858000"/>
          </a:xfrm>
          <a:prstGeom prst="rect">
            <a:avLst/>
          </a:prstGeom>
          <a:ln>
            <a:noFill/>
          </a:ln>
        </p:spPr>
      </p:pic>
      <p:sp>
        <p:nvSpPr>
          <p:cNvPr id="5" name="Subtitle 2"/>
          <p:cNvSpPr>
            <a:spLocks noGrp="1"/>
          </p:cNvSpPr>
          <p:nvPr>
            <p:ph type="subTitle" idx="1"/>
          </p:nvPr>
        </p:nvSpPr>
        <p:spPr>
          <a:xfrm>
            <a:off x="350488" y="3573016"/>
            <a:ext cx="9283032" cy="1608584"/>
          </a:xfrm>
        </p:spPr>
        <p:txBody>
          <a:bodyPr>
            <a:normAutofit/>
          </a:bodyPr>
          <a:lstStyle>
            <a:lvl1pPr marL="0" indent="0" algn="l">
              <a:buNone/>
              <a:defRPr sz="28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GB" dirty="0"/>
          </a:p>
        </p:txBody>
      </p:sp>
      <p:pic>
        <p:nvPicPr>
          <p:cNvPr id="6" name="Picture 5"/>
          <p:cNvPicPr>
            <a:picLocks noChangeAspect="1"/>
          </p:cNvPicPr>
          <p:nvPr userDrawn="1"/>
        </p:nvPicPr>
        <p:blipFill>
          <a:blip r:embed="rId3" cstate="print">
            <a:extLst>
              <a:ext uri="{28A0092B-C50C-407E-A947-70E740481C1C}">
                <a14:useLocalDpi xmlns="" xmlns:a14="http://schemas.microsoft.com/office/drawing/2010/main" val="0"/>
              </a:ext>
            </a:extLst>
          </a:blip>
          <a:stretch>
            <a:fillRect/>
          </a:stretch>
        </p:blipFill>
        <p:spPr>
          <a:xfrm>
            <a:off x="355005" y="174778"/>
            <a:ext cx="2708831" cy="805950"/>
          </a:xfrm>
          <a:prstGeom prst="rect">
            <a:avLst/>
          </a:prstGeom>
        </p:spPr>
      </p:pic>
      <p:pic>
        <p:nvPicPr>
          <p:cNvPr id="1026" name="Picture 2"/>
          <p:cNvPicPr>
            <a:picLocks noChangeAspect="1" noChangeArrowheads="1"/>
          </p:cNvPicPr>
          <p:nvPr userDrawn="1"/>
        </p:nvPicPr>
        <p:blipFill>
          <a:blip r:embed="rId4">
            <a:extLst>
              <a:ext uri="{28A0092B-C50C-407E-A947-70E740481C1C}">
                <a14:useLocalDpi xmlns="" xmlns:a14="http://schemas.microsoft.com/office/drawing/2010/main" val="0"/>
              </a:ext>
            </a:extLst>
          </a:blip>
          <a:srcRect/>
          <a:stretch>
            <a:fillRect/>
          </a:stretch>
        </p:blipFill>
        <p:spPr bwMode="auto">
          <a:xfrm>
            <a:off x="1160478" y="315435"/>
            <a:ext cx="2177526" cy="97155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
        <p:nvSpPr>
          <p:cNvPr id="8" name="TextBox 3"/>
          <p:cNvSpPr txBox="1">
            <a:spLocks noChangeAspect="1"/>
          </p:cNvSpPr>
          <p:nvPr userDrawn="1"/>
        </p:nvSpPr>
        <p:spPr>
          <a:xfrm>
            <a:off x="4320000" y="360000"/>
            <a:ext cx="5220000" cy="1200329"/>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algn="ctr" defTabSz="914400" rtl="0" eaLnBrk="1" latinLnBrk="0" hangingPunct="1">
              <a:spcBef>
                <a:spcPts val="0"/>
              </a:spcBef>
              <a:spcAft>
                <a:spcPts val="0"/>
              </a:spcAft>
            </a:pPr>
            <a:r>
              <a:rPr lang="hu-HU" sz="1600" b="1" kern="1200" dirty="0" smtClean="0">
                <a:solidFill>
                  <a:srgbClr val="000000"/>
                </a:solidFill>
                <a:latin typeface="Calibri" panose="020F0502020204030204" pitchFamily="34" charset="0"/>
                <a:ea typeface="+mn-ea"/>
                <a:cs typeface="+mn-cs"/>
              </a:rPr>
              <a:t>Basic Professional Training Course on</a:t>
            </a:r>
            <a:r>
              <a:rPr lang="en-US" sz="1600" b="1" kern="1200" dirty="0" smtClean="0">
                <a:solidFill>
                  <a:srgbClr val="000000"/>
                </a:solidFill>
                <a:latin typeface="Calibri" panose="020F0502020204030204" pitchFamily="34" charset="0"/>
                <a:ea typeface="+mn-ea"/>
                <a:cs typeface="+mn-cs"/>
              </a:rPr>
              <a:t> Nuclear Safety</a:t>
            </a:r>
            <a:endParaRPr lang="hu-HU" sz="1600" b="1"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Ghana </a:t>
            </a:r>
            <a:r>
              <a:rPr lang="en-US" sz="1400" b="0" kern="1200" dirty="0" smtClean="0">
                <a:solidFill>
                  <a:srgbClr val="000000"/>
                </a:solidFill>
                <a:latin typeface="Calibri" panose="020F0502020204030204" pitchFamily="34" charset="0"/>
                <a:ea typeface="+mn-ea"/>
                <a:cs typeface="+mn-cs"/>
              </a:rPr>
              <a:t>Nuclear Regulatory Authority</a:t>
            </a:r>
            <a:endParaRPr lang="hu-HU" sz="1400" b="0" kern="1200" dirty="0" smtClean="0">
              <a:solidFill>
                <a:srgbClr val="000000"/>
              </a:solidFill>
              <a:latin typeface="Calibri" panose="020F0502020204030204" pitchFamily="34" charset="0"/>
              <a:ea typeface="+mn-ea"/>
              <a:cs typeface="+mn-cs"/>
            </a:endParaRPr>
          </a:p>
          <a:p>
            <a:pPr marL="0" algn="ctr" defTabSz="914400" rtl="0" eaLnBrk="1" latinLnBrk="0" hangingPunct="1">
              <a:spcBef>
                <a:spcPts val="600"/>
              </a:spcBef>
              <a:spcAft>
                <a:spcPts val="600"/>
              </a:spcAft>
            </a:pPr>
            <a:r>
              <a:rPr lang="hu-HU" sz="1400" b="0" kern="1200" dirty="0" smtClean="0">
                <a:solidFill>
                  <a:srgbClr val="000000"/>
                </a:solidFill>
                <a:latin typeface="Calibri" panose="020F0502020204030204" pitchFamily="34" charset="0"/>
                <a:ea typeface="+mn-ea"/>
                <a:cs typeface="+mn-cs"/>
              </a:rPr>
              <a:t>Accra, Ghana</a:t>
            </a:r>
          </a:p>
          <a:p>
            <a:pPr marL="0" marR="0" indent="0" algn="ctr" defTabSz="914400" rtl="0" eaLnBrk="1" fontAlgn="auto" latinLnBrk="0" hangingPunct="1">
              <a:lnSpc>
                <a:spcPct val="100000"/>
              </a:lnSpc>
              <a:spcBef>
                <a:spcPts val="0"/>
              </a:spcBef>
              <a:spcAft>
                <a:spcPts val="0"/>
              </a:spcAft>
              <a:buClrTx/>
              <a:buSzTx/>
              <a:buFontTx/>
              <a:buNone/>
              <a:tabLst/>
              <a:defRPr/>
            </a:pPr>
            <a:r>
              <a:rPr lang="hu-HU" sz="1400" b="0" kern="1200" dirty="0" smtClean="0">
                <a:solidFill>
                  <a:srgbClr val="000000"/>
                </a:solidFill>
                <a:latin typeface="Calibri" panose="020F0502020204030204" pitchFamily="34" charset="0"/>
                <a:ea typeface="+mn-ea"/>
                <a:cs typeface="+mn-cs"/>
              </a:rPr>
              <a:t>15-26 January</a:t>
            </a:r>
            <a:r>
              <a:rPr lang="en-GB" sz="1400" b="0" kern="1200" dirty="0" smtClean="0">
                <a:solidFill>
                  <a:srgbClr val="000000"/>
                </a:solidFill>
                <a:latin typeface="Calibri" panose="020F0502020204030204" pitchFamily="34" charset="0"/>
                <a:ea typeface="+mn-ea"/>
                <a:cs typeface="+mn-cs"/>
              </a:rPr>
              <a:t> – </a:t>
            </a:r>
            <a:r>
              <a:rPr lang="hu-HU" sz="1400" b="0" kern="1200" dirty="0" smtClean="0">
                <a:solidFill>
                  <a:srgbClr val="000000"/>
                </a:solidFill>
                <a:latin typeface="Calibri" panose="020F0502020204030204" pitchFamily="34" charset="0"/>
                <a:ea typeface="+mn-ea"/>
                <a:cs typeface="+mn-cs"/>
              </a:rPr>
              <a:t>19-30 March </a:t>
            </a:r>
            <a:r>
              <a:rPr lang="en-US" sz="1400" b="0" kern="1200" dirty="0" smtClean="0">
                <a:solidFill>
                  <a:srgbClr val="000000"/>
                </a:solidFill>
                <a:latin typeface="Calibri" panose="020F0502020204030204" pitchFamily="34" charset="0"/>
                <a:ea typeface="+mn-ea"/>
                <a:cs typeface="+mn-cs"/>
              </a:rPr>
              <a:t>201</a:t>
            </a:r>
            <a:r>
              <a:rPr lang="hu-HU" sz="1400" b="0" kern="1200" dirty="0" smtClean="0">
                <a:solidFill>
                  <a:srgbClr val="000000"/>
                </a:solidFill>
                <a:latin typeface="Calibri" panose="020F0502020204030204" pitchFamily="34" charset="0"/>
                <a:ea typeface="+mn-ea"/>
                <a:cs typeface="+mn-cs"/>
              </a:rPr>
              <a:t>8</a:t>
            </a:r>
          </a:p>
        </p:txBody>
      </p:sp>
    </p:spTree>
    <p:extLst>
      <p:ext uri="{BB962C8B-B14F-4D97-AF65-F5344CB8AC3E}">
        <p14:creationId xmlns="" xmlns:p14="http://schemas.microsoft.com/office/powerpoint/2010/main" val="209180327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80000" y="1259999"/>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Content Placeholder 3"/>
          <p:cNvSpPr>
            <a:spLocks noGrp="1"/>
          </p:cNvSpPr>
          <p:nvPr>
            <p:ph sz="half" idx="2"/>
          </p:nvPr>
        </p:nvSpPr>
        <p:spPr>
          <a:xfrm>
            <a:off x="5040000" y="1260000"/>
            <a:ext cx="4680000" cy="52200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4" name="Date Placeholder 13"/>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5" name="Footer Placeholder 14"/>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6" name="Slide Number Placeholder 15"/>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2682252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18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0000" y="1800000"/>
            <a:ext cx="4680000" cy="4680000"/>
          </a:xfrm>
        </p:spPr>
        <p:txBody>
          <a:bodyPr/>
          <a:lstStyle>
            <a:lvl1pPr marL="252000" indent="-252000">
              <a:defRPr sz="2800"/>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5" name="Text Placeholder 4"/>
          <p:cNvSpPr>
            <a:spLocks noGrp="1"/>
          </p:cNvSpPr>
          <p:nvPr>
            <p:ph type="body" sz="quarter" idx="3"/>
          </p:nvPr>
        </p:nvSpPr>
        <p:spPr>
          <a:xfrm>
            <a:off x="5040000" y="1260000"/>
            <a:ext cx="4680000" cy="540000"/>
          </a:xfrm>
        </p:spPr>
        <p:txBody>
          <a:bodyPr anchor="ctr" anchorCtr="0">
            <a:normAutofit/>
          </a:bodyPr>
          <a:lstStyle>
            <a:lvl1pPr marL="0" indent="0">
              <a:buNone/>
              <a:defRPr sz="28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5040000" y="1800000"/>
            <a:ext cx="4680000" cy="4680000"/>
          </a:xfrm>
        </p:spPr>
        <p:txBody>
          <a:bodyPr/>
          <a:lstStyle>
            <a:lvl1pPr marL="360000" indent="-360000">
              <a:defRPr lang="en-US" sz="2800" kern="1200" dirty="0" smtClean="0">
                <a:solidFill>
                  <a:srgbClr val="000000"/>
                </a:solidFill>
                <a:latin typeface="Calibri" panose="020F0502020204030204" pitchFamily="34" charset="0"/>
                <a:ea typeface="+mn-ea"/>
                <a:cs typeface="+mn-cs"/>
              </a:defRPr>
            </a:lvl1pPr>
            <a:lvl2pPr>
              <a:defRPr sz="2400"/>
            </a:lvl2pPr>
            <a:lvl3pPr>
              <a:defRPr sz="2000"/>
            </a:lvl3pPr>
            <a:lvl4pPr marL="1440000">
              <a:defRPr sz="2000"/>
            </a:lvl4pPr>
            <a:lvl5pPr marL="1728000">
              <a:defRPr sz="2000"/>
            </a:lvl5pPr>
            <a:lvl6pPr>
              <a:defRPr sz="1600"/>
            </a:lvl6pPr>
            <a:lvl7pPr>
              <a:defRPr sz="1600"/>
            </a:lvl7pPr>
            <a:lvl8pPr>
              <a:defRPr sz="1600"/>
            </a:lvl8pPr>
            <a:lvl9pPr>
              <a:defRPr sz="1600"/>
            </a:lvl9pPr>
          </a:lstStyle>
          <a:p>
            <a:pPr marL="252000" lvl="0" indent="-252000" algn="l" defTabSz="900000" rtl="0" eaLnBrk="1" latinLnBrk="0" hangingPunct="1">
              <a:spcBef>
                <a:spcPts val="600"/>
              </a:spcBef>
              <a:buFont typeface="Arial" panose="020B0604020202020204" pitchFamily="34" charset="0"/>
              <a:buChar char="•"/>
            </a:pPr>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16" name="Date Placeholder 15"/>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7" name="Footer Placeholder 16"/>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8" name="Slide Number Placeholder 17"/>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833714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9" name="Date Placeholder 8"/>
          <p:cNvSpPr>
            <a:spLocks noGrp="1"/>
          </p:cNvSpPr>
          <p:nvPr>
            <p:ph type="dt" sz="half" idx="10"/>
          </p:nvPr>
        </p:nvSpPr>
        <p:spPr>
          <a:xfrm>
            <a:off x="6660000" y="6480000"/>
            <a:ext cx="2520000" cy="252000"/>
          </a:xfrm>
        </p:spPr>
        <p:txBody>
          <a:bodyPr/>
          <a:lstStyle>
            <a:lvl1pPr algn="ctr">
              <a:defRPr/>
            </a:lvl1pPr>
          </a:lstStyle>
          <a:p>
            <a:r>
              <a:rPr lang="en-US" dirty="0" smtClean="0"/>
              <a:t>15-26 January - 19-30 March 2018</a:t>
            </a:r>
            <a:endParaRPr lang="en-US" dirty="0"/>
          </a:p>
        </p:txBody>
      </p:sp>
      <p:sp>
        <p:nvSpPr>
          <p:cNvPr id="10" name="Footer Placeholder 9"/>
          <p:cNvSpPr>
            <a:spLocks noGrp="1"/>
          </p:cNvSpPr>
          <p:nvPr>
            <p:ph type="ftr" sz="quarter" idx="11"/>
          </p:nvPr>
        </p:nvSpPr>
        <p:spPr/>
        <p:txBody>
          <a:bodyPr/>
          <a:lstStyle>
            <a:lvl1pPr algn="l">
              <a:defRPr/>
            </a:lvl1pPr>
          </a:lstStyle>
          <a:p>
            <a:r>
              <a:rPr lang="en-US" dirty="0" smtClean="0"/>
              <a:t>Title of the presentation</a:t>
            </a:r>
            <a:endParaRPr lang="en-US" dirty="0"/>
          </a:p>
        </p:txBody>
      </p:sp>
      <p:sp>
        <p:nvSpPr>
          <p:cNvPr id="11" name="Slide Number Placeholder 10"/>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192189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Date Placeholder 10"/>
          <p:cNvSpPr>
            <a:spLocks noGrp="1"/>
          </p:cNvSpPr>
          <p:nvPr>
            <p:ph type="dt" sz="half" idx="10"/>
          </p:nvPr>
        </p:nvSpPr>
        <p:spPr/>
        <p:txBody>
          <a:bodyPr/>
          <a:lstStyle>
            <a:lvl1pPr algn="ctr">
              <a:defRPr/>
            </a:lvl1pPr>
          </a:lstStyle>
          <a:p>
            <a:r>
              <a:rPr lang="en-US" smtClean="0"/>
              <a:t>15-26 January - 19-30 March 2018</a:t>
            </a:r>
            <a:endParaRPr lang="en-US" dirty="0"/>
          </a:p>
        </p:txBody>
      </p:sp>
      <p:sp>
        <p:nvSpPr>
          <p:cNvPr id="12" name="Footer Placeholder 11"/>
          <p:cNvSpPr>
            <a:spLocks noGrp="1"/>
          </p:cNvSpPr>
          <p:nvPr>
            <p:ph type="ftr" sz="quarter" idx="11"/>
          </p:nvPr>
        </p:nvSpPr>
        <p:spPr/>
        <p:txBody>
          <a:bodyPr/>
          <a:lstStyle>
            <a:lvl1pPr algn="l">
              <a:defRPr/>
            </a:lvl1pPr>
          </a:lstStyle>
          <a:p>
            <a:r>
              <a:rPr lang="en-US" smtClean="0"/>
              <a:t>Title of the presentation</a:t>
            </a:r>
            <a:endParaRPr lang="en-US" dirty="0"/>
          </a:p>
        </p:txBody>
      </p:sp>
      <p:sp>
        <p:nvSpPr>
          <p:cNvPr id="13" name="Slide Number Placeholder 12"/>
          <p:cNvSpPr>
            <a:spLocks noGrp="1"/>
          </p:cNvSpPr>
          <p:nvPr>
            <p:ph type="sldNum" sz="quarter" idx="12"/>
          </p:nvPr>
        </p:nvSpPr>
        <p:spPr/>
        <p:txBody>
          <a:bodyPr/>
          <a:lstStyle/>
          <a:p>
            <a:fld id="{23A0628E-C12F-4F8C-9895-BCD5E30100D3}" type="slidenum">
              <a:rPr lang="en-US" smtClean="0"/>
              <a:pPr/>
              <a:t>‹#›</a:t>
            </a:fld>
            <a:endParaRPr lang="en-US" dirty="0"/>
          </a:p>
        </p:txBody>
      </p:sp>
    </p:spTree>
    <p:extLst>
      <p:ext uri="{BB962C8B-B14F-4D97-AF65-F5344CB8AC3E}">
        <p14:creationId xmlns="" xmlns:p14="http://schemas.microsoft.com/office/powerpoint/2010/main" val="10715055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a:xfrm flipH="1" flipV="1">
            <a:off x="1" y="5301208"/>
            <a:ext cx="6903217" cy="1556792"/>
          </a:xfrm>
          <a:prstGeom prst="rect">
            <a:avLst/>
          </a:prstGeom>
          <a:gradFill flip="none" rotWithShape="1">
            <a:gsLst>
              <a:gs pos="48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11" name="Rectangle 10"/>
          <p:cNvSpPr/>
          <p:nvPr userDrawn="1"/>
        </p:nvSpPr>
        <p:spPr>
          <a:xfrm>
            <a:off x="2" y="0"/>
            <a:ext cx="9905999" cy="2132856"/>
          </a:xfrm>
          <a:prstGeom prst="rect">
            <a:avLst/>
          </a:prstGeom>
          <a:gradFill flip="none" rotWithShape="1">
            <a:gsLst>
              <a:gs pos="56000">
                <a:schemeClr val="bg1"/>
              </a:gs>
              <a:gs pos="0">
                <a:schemeClr val="accent6"/>
              </a:gs>
            </a:gsLst>
            <a:lin ang="6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0" bIns="0" rtlCol="0" anchor="ctr"/>
          <a:lstStyle/>
          <a:p>
            <a:pPr algn="ctr"/>
            <a:endParaRPr lang="en-GB"/>
          </a:p>
        </p:txBody>
      </p:sp>
      <p:sp>
        <p:nvSpPr>
          <p:cNvPr id="8" name="Rectangle 5"/>
          <p:cNvSpPr>
            <a:spLocks noGrp="1" noChangeArrowheads="1"/>
          </p:cNvSpPr>
          <p:nvPr>
            <p:ph type="dt" sz="half" idx="2"/>
          </p:nvPr>
        </p:nvSpPr>
        <p:spPr bwMode="white">
          <a:xfrm>
            <a:off x="6660000" y="6480000"/>
            <a:ext cx="252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ctr"/>
            <a:r>
              <a:rPr lang="en-US" dirty="0" smtClean="0"/>
              <a:t>15-26 January - 19-30 March 2018</a:t>
            </a:r>
            <a:endParaRPr lang="en-US" dirty="0"/>
          </a:p>
        </p:txBody>
      </p:sp>
      <p:sp>
        <p:nvSpPr>
          <p:cNvPr id="9" name="Rectangle 6"/>
          <p:cNvSpPr>
            <a:spLocks noGrp="1" noChangeArrowheads="1"/>
          </p:cNvSpPr>
          <p:nvPr>
            <p:ph type="ftr" sz="quarter" idx="3"/>
          </p:nvPr>
        </p:nvSpPr>
        <p:spPr bwMode="white">
          <a:xfrm>
            <a:off x="1800000" y="6480000"/>
            <a:ext cx="486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pPr algn="l"/>
            <a:r>
              <a:rPr lang="en-US" dirty="0" smtClean="0"/>
              <a:t>Title of the presentation</a:t>
            </a:r>
            <a:endParaRPr lang="en-US" dirty="0"/>
          </a:p>
        </p:txBody>
      </p:sp>
      <p:sp>
        <p:nvSpPr>
          <p:cNvPr id="10" name="Rectangle 7"/>
          <p:cNvSpPr>
            <a:spLocks noGrp="1" noChangeArrowheads="1"/>
          </p:cNvSpPr>
          <p:nvPr>
            <p:ph type="sldNum" sz="quarter" idx="4"/>
          </p:nvPr>
        </p:nvSpPr>
        <p:spPr bwMode="white">
          <a:xfrm>
            <a:off x="9180000" y="6480000"/>
            <a:ext cx="540000" cy="252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72000" tIns="36000" rIns="0" bIns="0" numCol="1" anchor="ctr" anchorCtr="0" compatLnSpc="1">
            <a:prstTxWarp prst="textNoShape">
              <a:avLst/>
            </a:prstTxWarp>
          </a:bodyPr>
          <a:lstStyle>
            <a:lvl1pPr algn="r">
              <a:defRPr sz="1200">
                <a:solidFill>
                  <a:schemeClr val="tx2"/>
                </a:solidFill>
                <a:latin typeface="Calibri" panose="020F0502020204030204" pitchFamily="34" charset="0"/>
              </a:defRPr>
            </a:lvl1pPr>
          </a:lstStyle>
          <a:p>
            <a:fld id="{23A0628E-C12F-4F8C-9895-BCD5E30100D3}" type="slidenum">
              <a:rPr lang="en-US" smtClean="0"/>
              <a:pPr/>
              <a:t>‹#›</a:t>
            </a:fld>
            <a:endParaRPr lang="en-US" dirty="0"/>
          </a:p>
        </p:txBody>
      </p:sp>
      <p:sp>
        <p:nvSpPr>
          <p:cNvPr id="2" name="Title Placeholder 1"/>
          <p:cNvSpPr>
            <a:spLocks noGrp="1"/>
          </p:cNvSpPr>
          <p:nvPr>
            <p:ph type="title"/>
          </p:nvPr>
        </p:nvSpPr>
        <p:spPr>
          <a:xfrm>
            <a:off x="180000" y="180000"/>
            <a:ext cx="9000000" cy="900000"/>
          </a:xfrm>
          <a:prstGeom prst="rect">
            <a:avLst/>
          </a:prstGeom>
        </p:spPr>
        <p:txBody>
          <a:bodyPr vert="horz" lIns="72000" tIns="36000" rIns="0" bIns="0" rtlCol="0" anchor="ctr">
            <a:no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180000" y="1259999"/>
            <a:ext cx="9540000" cy="5220000"/>
          </a:xfrm>
          <a:prstGeom prst="rect">
            <a:avLst/>
          </a:prstGeom>
        </p:spPr>
        <p:txBody>
          <a:bodyPr vert="horz" lIns="72000" tIns="3600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pic>
        <p:nvPicPr>
          <p:cNvPr id="1027" name="Picture 3"/>
          <p:cNvPicPr>
            <a:picLocks noChangeAspect="1" noChangeArrowheads="1"/>
          </p:cNvPicPr>
          <p:nvPr userDrawn="1"/>
        </p:nvPicPr>
        <p:blipFill>
          <a:blip r:embed="rId9" cstate="print">
            <a:extLst>
              <a:ext uri="{28A0092B-C50C-407E-A947-70E740481C1C}">
                <a14:useLocalDpi xmlns="" xmlns:a14="http://schemas.microsoft.com/office/drawing/2010/main" val="0"/>
              </a:ext>
            </a:extLst>
          </a:blip>
          <a:srcRect/>
          <a:stretch>
            <a:fillRect/>
          </a:stretch>
        </p:blipFill>
        <p:spPr bwMode="auto">
          <a:xfrm>
            <a:off x="9403200" y="180000"/>
            <a:ext cx="463362" cy="565200"/>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12437507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2" r:id="rId4"/>
    <p:sldLayoutId id="2147483653" r:id="rId5"/>
    <p:sldLayoutId id="2147483654" r:id="rId6"/>
    <p:sldLayoutId id="2147483655" r:id="rId7"/>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2"/>
          </a:solidFill>
          <a:latin typeface="Calibri" panose="020F0502020204030204" pitchFamily="34" charset="0"/>
          <a:ea typeface="+mj-ea"/>
          <a:cs typeface="+mj-cs"/>
        </a:defRPr>
      </a:lvl1pPr>
    </p:titleStyle>
    <p:bodyStyle>
      <a:lvl1pPr marL="360000" indent="-360000" algn="l" defTabSz="900000" rtl="0" eaLnBrk="1" latinLnBrk="0" hangingPunct="1">
        <a:spcBef>
          <a:spcPts val="600"/>
        </a:spcBef>
        <a:buFont typeface="Arial" panose="020B0604020202020204" pitchFamily="34" charset="0"/>
        <a:buChar char="•"/>
        <a:defRPr sz="3200" kern="1200">
          <a:solidFill>
            <a:srgbClr val="000000"/>
          </a:solidFill>
          <a:latin typeface="Calibri" panose="020F0502020204030204" pitchFamily="34" charset="0"/>
          <a:ea typeface="+mn-ea"/>
          <a:cs typeface="+mn-cs"/>
        </a:defRPr>
      </a:lvl1pPr>
      <a:lvl2pPr marL="720000" indent="-288000" algn="l" defTabSz="914400" rtl="0" eaLnBrk="1" latinLnBrk="0" hangingPunct="1">
        <a:spcBef>
          <a:spcPts val="600"/>
        </a:spcBef>
        <a:buFont typeface="Arial" panose="020B0604020202020204" pitchFamily="34" charset="0"/>
        <a:buChar char="–"/>
        <a:defRPr sz="2800" kern="1200">
          <a:solidFill>
            <a:srgbClr val="000000"/>
          </a:solidFill>
          <a:latin typeface="Calibri" panose="020F0502020204030204" pitchFamily="34" charset="0"/>
          <a:ea typeface="+mn-ea"/>
          <a:cs typeface="+mn-cs"/>
        </a:defRPr>
      </a:lvl2pPr>
      <a:lvl3pPr marL="10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584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4pPr>
      <a:lvl5pPr marL="1980000" indent="-216000" algn="l" defTabSz="914400" rtl="0" eaLnBrk="1" latinLnBrk="0" hangingPunct="1">
        <a:spcBef>
          <a:spcPts val="600"/>
        </a:spcBef>
        <a:buFont typeface="Arial" panose="020B0604020202020204" pitchFamily="34" charset="0"/>
        <a:buChar char="»"/>
        <a:defRPr sz="2400" kern="1200">
          <a:solidFill>
            <a:srgbClr val="000000"/>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9.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4362" y="1981822"/>
            <a:ext cx="9283032" cy="1080120"/>
          </a:xfrm>
        </p:spPr>
        <p:txBody>
          <a:bodyPr/>
          <a:lstStyle/>
          <a:p>
            <a:r>
              <a:rPr lang="en-US" dirty="0" smtClean="0"/>
              <a:t>Unit 2:</a:t>
            </a:r>
            <a:br>
              <a:rPr lang="en-US" dirty="0" smtClean="0"/>
            </a:br>
            <a:r>
              <a:rPr lang="en-US" dirty="0" smtClean="0"/>
              <a:t>Functional and infrastructural elements for emergency preparedness and response</a:t>
            </a:r>
            <a:endParaRPr lang="en-GB" dirty="0"/>
          </a:p>
        </p:txBody>
      </p:sp>
      <p:sp>
        <p:nvSpPr>
          <p:cNvPr id="3" name="Subtitle 2"/>
          <p:cNvSpPr>
            <a:spLocks noGrp="1"/>
          </p:cNvSpPr>
          <p:nvPr>
            <p:ph type="subTitle" idx="1"/>
          </p:nvPr>
        </p:nvSpPr>
        <p:spPr>
          <a:xfrm>
            <a:off x="350488" y="3763022"/>
            <a:ext cx="9283032" cy="1608584"/>
          </a:xfrm>
        </p:spPr>
        <p:txBody>
          <a:bodyPr/>
          <a:lstStyle/>
          <a:p>
            <a:r>
              <a:rPr lang="hu-HU" dirty="0" smtClean="0"/>
              <a:t>Name of Lecturer</a:t>
            </a:r>
          </a:p>
          <a:p>
            <a:r>
              <a:rPr lang="hu-HU" dirty="0" smtClean="0"/>
              <a:t>Organization</a:t>
            </a:r>
          </a:p>
          <a:p>
            <a:r>
              <a:rPr lang="hu-HU" dirty="0" smtClean="0"/>
              <a:t>Email address</a:t>
            </a:r>
            <a:endParaRPr lang="en-GB" dirty="0"/>
          </a:p>
        </p:txBody>
      </p:sp>
    </p:spTree>
    <p:extLst>
      <p:ext uri="{BB962C8B-B14F-4D97-AF65-F5344CB8AC3E}">
        <p14:creationId xmlns="" xmlns:p14="http://schemas.microsoft.com/office/powerpoint/2010/main" val="14440740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Le</a:t>
            </a:r>
            <a:r>
              <a:rPr lang="en-US" dirty="0" smtClean="0"/>
              <a:t>a</a:t>
            </a:r>
            <a:r>
              <a:rPr lang="hu-HU" dirty="0" smtClean="0"/>
              <a:t>rning </a:t>
            </a:r>
            <a:r>
              <a:rPr lang="hu-HU" dirty="0" smtClean="0"/>
              <a:t>objectives</a:t>
            </a:r>
            <a:endParaRPr lang="en-GB" dirty="0"/>
          </a:p>
        </p:txBody>
      </p:sp>
      <p:sp>
        <p:nvSpPr>
          <p:cNvPr id="3" name="Content Placeholder 2"/>
          <p:cNvSpPr>
            <a:spLocks noGrp="1"/>
          </p:cNvSpPr>
          <p:nvPr>
            <p:ph idx="1"/>
          </p:nvPr>
        </p:nvSpPr>
        <p:spPr>
          <a:xfrm>
            <a:off x="180000" y="1358537"/>
            <a:ext cx="9540000" cy="5121462"/>
          </a:xfrm>
        </p:spPr>
        <p:txBody>
          <a:bodyPr/>
          <a:lstStyle/>
          <a:p>
            <a:r>
              <a:rPr lang="en-US" dirty="0" smtClean="0"/>
              <a:t>To become familiar with the functional and infrastructural elements which have to be in place at all levels when building the EPR framework, </a:t>
            </a:r>
            <a:r>
              <a:rPr lang="en-US" dirty="0" smtClean="0"/>
              <a:t>the </a:t>
            </a:r>
            <a:r>
              <a:rPr lang="en-US" dirty="0" smtClean="0"/>
              <a:t>associated international requirements and practical aspects for implementation  </a:t>
            </a:r>
          </a:p>
        </p:txBody>
      </p:sp>
      <p:sp>
        <p:nvSpPr>
          <p:cNvPr id="6" name="Slide Number Placeholder 5"/>
          <p:cNvSpPr>
            <a:spLocks noGrp="1"/>
          </p:cNvSpPr>
          <p:nvPr>
            <p:ph type="sldNum" sz="quarter" idx="12"/>
          </p:nvPr>
        </p:nvSpPr>
        <p:spPr/>
        <p:txBody>
          <a:bodyPr/>
          <a:lstStyle/>
          <a:p>
            <a:fld id="{23A0628E-C12F-4F8C-9895-BCD5E30100D3}" type="slidenum">
              <a:rPr lang="en-US" smtClean="0"/>
              <a:pPr/>
              <a:t>2</a:t>
            </a:fld>
            <a:endParaRPr lang="en-US" dirty="0"/>
          </a:p>
        </p:txBody>
      </p:sp>
    </p:spTree>
    <p:extLst>
      <p:ext uri="{BB962C8B-B14F-4D97-AF65-F5344CB8AC3E}">
        <p14:creationId xmlns="" xmlns:p14="http://schemas.microsoft.com/office/powerpoint/2010/main" val="30159887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Contents</a:t>
            </a:r>
            <a:endParaRPr lang="en-GB" dirty="0"/>
          </a:p>
        </p:txBody>
      </p:sp>
      <p:sp>
        <p:nvSpPr>
          <p:cNvPr id="3" name="Content Placeholder 2"/>
          <p:cNvSpPr>
            <a:spLocks noGrp="1"/>
          </p:cNvSpPr>
          <p:nvPr>
            <p:ph idx="1"/>
          </p:nvPr>
        </p:nvSpPr>
        <p:spPr>
          <a:xfrm>
            <a:off x="378822" y="1489165"/>
            <a:ext cx="9013371" cy="4990833"/>
          </a:xfrm>
        </p:spPr>
        <p:txBody>
          <a:bodyPr/>
          <a:lstStyle/>
          <a:p>
            <a:pPr>
              <a:buNone/>
            </a:pPr>
            <a:r>
              <a:rPr lang="en-US" dirty="0" smtClean="0"/>
              <a:t>1. </a:t>
            </a:r>
            <a:r>
              <a:rPr lang="en-US" dirty="0" smtClean="0"/>
              <a:t>Functional elements for emergency preparedness and response</a:t>
            </a:r>
            <a:endParaRPr lang="en-US" dirty="0" smtClean="0"/>
          </a:p>
          <a:p>
            <a:pPr>
              <a:buNone/>
            </a:pPr>
            <a:r>
              <a:rPr lang="en-US" dirty="0" smtClean="0"/>
              <a:t>2. Infrastructural elements for emergency preparedness and response</a:t>
            </a:r>
            <a:endParaRPr lang="en-GB"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3</a:t>
            </a:fld>
            <a:endParaRPr lang="en-US" dirty="0"/>
          </a:p>
        </p:txBody>
      </p:sp>
    </p:spTree>
    <p:extLst>
      <p:ext uri="{BB962C8B-B14F-4D97-AF65-F5344CB8AC3E}">
        <p14:creationId xmlns="" xmlns:p14="http://schemas.microsoft.com/office/powerpoint/2010/main" val="31773152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Introduction</a:t>
            </a:r>
            <a:endParaRPr lang="en-GB" dirty="0"/>
          </a:p>
        </p:txBody>
      </p:sp>
      <p:sp>
        <p:nvSpPr>
          <p:cNvPr id="3" name="Content Placeholder 2"/>
          <p:cNvSpPr>
            <a:spLocks noGrp="1"/>
          </p:cNvSpPr>
          <p:nvPr>
            <p:ph idx="1"/>
          </p:nvPr>
        </p:nvSpPr>
        <p:spPr>
          <a:xfrm>
            <a:off x="180000" y="1137138"/>
            <a:ext cx="9540000" cy="5342861"/>
          </a:xfrm>
        </p:spPr>
        <p:txBody>
          <a:bodyPr>
            <a:normAutofit/>
          </a:bodyPr>
          <a:lstStyle/>
          <a:p>
            <a:pPr>
              <a:lnSpc>
                <a:spcPct val="90000"/>
              </a:lnSpc>
            </a:pPr>
            <a:r>
              <a:rPr lang="en-GB" dirty="0" smtClean="0"/>
              <a:t>Elements </a:t>
            </a:r>
            <a:r>
              <a:rPr lang="en-GB" dirty="0" smtClean="0"/>
              <a:t>for sound </a:t>
            </a:r>
            <a:r>
              <a:rPr lang="en-GB" dirty="0" smtClean="0"/>
              <a:t>preparedness and response for a nuclear or radiological emergency </a:t>
            </a:r>
            <a:r>
              <a:rPr lang="en-GB" dirty="0" smtClean="0"/>
              <a:t>are divided </a:t>
            </a:r>
            <a:r>
              <a:rPr lang="en-GB" dirty="0" smtClean="0"/>
              <a:t>into functional </a:t>
            </a:r>
            <a:r>
              <a:rPr lang="en-GB" dirty="0" smtClean="0"/>
              <a:t>(response</a:t>
            </a:r>
            <a:r>
              <a:rPr lang="en-GB" dirty="0" smtClean="0"/>
              <a:t>) elements and </a:t>
            </a:r>
            <a:r>
              <a:rPr lang="en-GB" dirty="0" smtClean="0"/>
              <a:t>infrastructure (preparedness) elements </a:t>
            </a:r>
          </a:p>
          <a:p>
            <a:pPr>
              <a:lnSpc>
                <a:spcPct val="90000"/>
              </a:lnSpc>
            </a:pPr>
            <a:r>
              <a:rPr lang="en-GB" dirty="0" smtClean="0"/>
              <a:t>The functional elements described in this lecture address the functions that are essential for an effective response in a nuclear or radiological emergency in order to achieve the emergency response goals</a:t>
            </a:r>
          </a:p>
          <a:p>
            <a:pPr>
              <a:lnSpc>
                <a:spcPct val="90000"/>
              </a:lnSpc>
            </a:pPr>
            <a:r>
              <a:rPr lang="en-GB" dirty="0" smtClean="0"/>
              <a:t>An integrated set of infrastructural elements is to be established, for building adequate capabilities in support to the response functions</a:t>
            </a:r>
            <a:endParaRPr lang="en-GB" dirty="0" smtClean="0"/>
          </a:p>
        </p:txBody>
      </p:sp>
      <p:sp>
        <p:nvSpPr>
          <p:cNvPr id="6" name="Slide Number Placeholder 5"/>
          <p:cNvSpPr>
            <a:spLocks noGrp="1"/>
          </p:cNvSpPr>
          <p:nvPr>
            <p:ph type="sldNum" sz="quarter" idx="12"/>
          </p:nvPr>
        </p:nvSpPr>
        <p:spPr/>
        <p:txBody>
          <a:bodyPr/>
          <a:lstStyle/>
          <a:p>
            <a:fld id="{23A0628E-C12F-4F8C-9895-BCD5E30100D3}" type="slidenum">
              <a:rPr lang="en-US" smtClean="0"/>
              <a:pPr/>
              <a:t>4</a:t>
            </a:fld>
            <a:endParaRPr lang="en-US" dirty="0"/>
          </a:p>
        </p:txBody>
      </p:sp>
    </p:spTree>
    <p:extLst>
      <p:ext uri="{BB962C8B-B14F-4D97-AF65-F5344CB8AC3E}">
        <p14:creationId xmlns="" xmlns:p14="http://schemas.microsoft.com/office/powerpoint/2010/main" val="12863314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1. Functional elements for emergency preparedness and response</a:t>
            </a:r>
            <a:endParaRPr lang="en-GB" dirty="0"/>
          </a:p>
        </p:txBody>
      </p:sp>
    </p:spTree>
    <p:extLst>
      <p:ext uri="{BB962C8B-B14F-4D97-AF65-F5344CB8AC3E}">
        <p14:creationId xmlns="" xmlns:p14="http://schemas.microsoft.com/office/powerpoint/2010/main" val="383465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Managing operations in an emergency</a:t>
            </a:r>
            <a:endParaRPr lang="en-US" dirty="0"/>
          </a:p>
        </p:txBody>
      </p:sp>
      <p:sp>
        <p:nvSpPr>
          <p:cNvPr id="3" name="Content Placeholder 2"/>
          <p:cNvSpPr>
            <a:spLocks noGrp="1"/>
          </p:cNvSpPr>
          <p:nvPr>
            <p:ph idx="1"/>
          </p:nvPr>
        </p:nvSpPr>
        <p:spPr/>
        <p:txBody>
          <a:bodyPr>
            <a:normAutofit lnSpcReduction="10000"/>
          </a:bodyPr>
          <a:lstStyle/>
          <a:p>
            <a:pPr>
              <a:lnSpc>
                <a:spcPct val="95000"/>
              </a:lnSpc>
            </a:pPr>
            <a:r>
              <a:rPr lang="en-GB" dirty="0" smtClean="0"/>
              <a:t>On-site emergency response promptly executed without impairing performance of normal operational safety functions</a:t>
            </a:r>
          </a:p>
          <a:p>
            <a:pPr>
              <a:lnSpc>
                <a:spcPct val="95000"/>
              </a:lnSpc>
            </a:pPr>
            <a:r>
              <a:rPr lang="en-GB" dirty="0" smtClean="0"/>
              <a:t>Off-site emergency response coordinated with on-site response (EPC I and II) and between all jurisdictions, response organizations, and countries that fall within PAZ or UPZ to provide mutual support</a:t>
            </a:r>
          </a:p>
          <a:p>
            <a:pPr>
              <a:lnSpc>
                <a:spcPct val="95000"/>
              </a:lnSpc>
            </a:pPr>
            <a:r>
              <a:rPr lang="en-GB" dirty="0" smtClean="0"/>
              <a:t>Appraise information on allocation of resources throughout emergency</a:t>
            </a:r>
          </a:p>
          <a:p>
            <a:pPr>
              <a:lnSpc>
                <a:spcPct val="90000"/>
              </a:lnSpc>
            </a:pPr>
            <a:r>
              <a:rPr lang="en-GB" dirty="0" smtClean="0"/>
              <a:t>Arrangements made for implementation of an Incident Command  System (ICS) for response to any nuclear or radiological emergency</a:t>
            </a:r>
          </a:p>
        </p:txBody>
      </p:sp>
      <p:sp>
        <p:nvSpPr>
          <p:cNvPr id="6" name="Slide Number Placeholder 5"/>
          <p:cNvSpPr>
            <a:spLocks noGrp="1"/>
          </p:cNvSpPr>
          <p:nvPr>
            <p:ph type="sldNum" sz="quarter" idx="12"/>
          </p:nvPr>
        </p:nvSpPr>
        <p:spPr/>
        <p:txBody>
          <a:bodyPr/>
          <a:lstStyle/>
          <a:p>
            <a:fld id="{23A0628E-C12F-4F8C-9895-BCD5E30100D3}" type="slidenum">
              <a:rPr lang="en-US" smtClean="0"/>
              <a:pPr/>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8"/>
          <p:cNvSpPr>
            <a:spLocks noGrp="1" noChangeArrowheads="1"/>
          </p:cNvSpPr>
          <p:nvPr>
            <p:ph type="title"/>
          </p:nvPr>
        </p:nvSpPr>
        <p:spPr/>
        <p:txBody>
          <a:bodyPr/>
          <a:lstStyle/>
          <a:p>
            <a:r>
              <a:rPr lang="en-GB" altLang="en-US" dirty="0" smtClean="0"/>
              <a:t>Identifying, </a:t>
            </a:r>
            <a:r>
              <a:rPr lang="en-GB" altLang="en-US" dirty="0" smtClean="0"/>
              <a:t>notifying </a:t>
            </a:r>
            <a:r>
              <a:rPr lang="en-GB" altLang="en-US" dirty="0" smtClean="0"/>
              <a:t>and </a:t>
            </a:r>
            <a:r>
              <a:rPr lang="en-GB" altLang="en-US" dirty="0" smtClean="0"/>
              <a:t>activating</a:t>
            </a:r>
            <a:endParaRPr lang="en-GB" altLang="en-US" dirty="0" smtClean="0"/>
          </a:p>
        </p:txBody>
      </p:sp>
      <p:sp>
        <p:nvSpPr>
          <p:cNvPr id="224265" name="Rectangle 9"/>
          <p:cNvSpPr>
            <a:spLocks noGrp="1" noChangeArrowheads="1"/>
          </p:cNvSpPr>
          <p:nvPr>
            <p:ph type="body" idx="1"/>
          </p:nvPr>
        </p:nvSpPr>
        <p:spPr/>
        <p:txBody>
          <a:bodyPr>
            <a:normAutofit/>
          </a:bodyPr>
          <a:lstStyle/>
          <a:p>
            <a:r>
              <a:rPr lang="en-GB" dirty="0" smtClean="0"/>
              <a:t>For facilities in </a:t>
            </a:r>
            <a:r>
              <a:rPr lang="en-GB" b="1" dirty="0" smtClean="0"/>
              <a:t>EPC </a:t>
            </a:r>
            <a:r>
              <a:rPr lang="en-GB" b="1" dirty="0" smtClean="0"/>
              <a:t>I, II &amp; </a:t>
            </a:r>
            <a:r>
              <a:rPr lang="en-GB" b="1" dirty="0" smtClean="0"/>
              <a:t>III</a:t>
            </a:r>
            <a:endParaRPr lang="en-GB" dirty="0" smtClean="0"/>
          </a:p>
          <a:p>
            <a:pPr lvl="1"/>
            <a:r>
              <a:rPr lang="en-GB" dirty="0" smtClean="0"/>
              <a:t>Ensure operators promptly determine appropriate emergency class or level of response</a:t>
            </a:r>
          </a:p>
          <a:p>
            <a:pPr lvl="1"/>
            <a:r>
              <a:rPr lang="en-GB" dirty="0" smtClean="0"/>
              <a:t>Initiate on-site actions</a:t>
            </a:r>
          </a:p>
          <a:p>
            <a:pPr lvl="1"/>
            <a:r>
              <a:rPr lang="en-GB" dirty="0" smtClean="0"/>
              <a:t>Notify and provide updated information to off-site notification point</a:t>
            </a:r>
          </a:p>
          <a:p>
            <a:pPr lvl="1"/>
            <a:r>
              <a:rPr lang="en-GB" dirty="0" smtClean="0"/>
              <a:t>Promptly notify all appropriate off-site response organizations </a:t>
            </a:r>
          </a:p>
          <a:p>
            <a:pPr lvl="1"/>
            <a:r>
              <a:rPr lang="en-GB" dirty="0" smtClean="0"/>
              <a:t>Which will initiate pre-planned and coordinated responses appropriate to emergency class</a:t>
            </a:r>
            <a:endParaRPr lang="en-GB"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Rectangle 4"/>
          <p:cNvSpPr>
            <a:spLocks noGrp="1" noChangeArrowheads="1"/>
          </p:cNvSpPr>
          <p:nvPr>
            <p:ph type="title"/>
          </p:nvPr>
        </p:nvSpPr>
        <p:spPr/>
        <p:txBody>
          <a:bodyPr/>
          <a:lstStyle/>
          <a:p>
            <a:r>
              <a:rPr lang="en-GB" altLang="en-US" dirty="0" smtClean="0"/>
              <a:t>Identifying, </a:t>
            </a:r>
            <a:r>
              <a:rPr lang="en-GB" altLang="en-US" dirty="0" smtClean="0"/>
              <a:t>notifying </a:t>
            </a:r>
            <a:r>
              <a:rPr lang="en-GB" altLang="en-US" dirty="0" smtClean="0"/>
              <a:t>and </a:t>
            </a:r>
            <a:r>
              <a:rPr lang="en-GB" altLang="en-US" dirty="0" smtClean="0"/>
              <a:t>a</a:t>
            </a:r>
            <a:r>
              <a:rPr lang="en-GB" altLang="en-US" dirty="0" smtClean="0"/>
              <a:t>ctivating - cont’d </a:t>
            </a:r>
            <a:r>
              <a:rPr lang="en-GB" altLang="en-US" dirty="0" smtClean="0"/>
              <a:t> </a:t>
            </a:r>
            <a:r>
              <a:rPr lang="en-GB" altLang="en-US" dirty="0" smtClean="0"/>
              <a:t> </a:t>
            </a:r>
            <a:endParaRPr lang="en-GB" altLang="en-US" dirty="0" smtClean="0"/>
          </a:p>
        </p:txBody>
      </p:sp>
      <p:sp>
        <p:nvSpPr>
          <p:cNvPr id="41988" name="Rectangle 5"/>
          <p:cNvSpPr>
            <a:spLocks noGrp="1" noChangeArrowheads="1"/>
          </p:cNvSpPr>
          <p:nvPr>
            <p:ph type="body" idx="1"/>
          </p:nvPr>
        </p:nvSpPr>
        <p:spPr/>
        <p:txBody>
          <a:bodyPr/>
          <a:lstStyle/>
          <a:p>
            <a:r>
              <a:rPr lang="en-GB" altLang="en-US" b="1" dirty="0" smtClean="0"/>
              <a:t>Initiate</a:t>
            </a:r>
            <a:r>
              <a:rPr lang="en-GB" altLang="en-US" dirty="0" smtClean="0"/>
              <a:t> appropriate emergency response actions upon receipt of notification by another State or IAEA of actual or potential transnational emergency</a:t>
            </a:r>
          </a:p>
          <a:p>
            <a:endParaRPr lang="en-GB" altLang="en-US" sz="1050" dirty="0" smtClean="0"/>
          </a:p>
          <a:p>
            <a:r>
              <a:rPr lang="en-GB" altLang="en-US" dirty="0" smtClean="0"/>
              <a:t>In </a:t>
            </a:r>
            <a:r>
              <a:rPr lang="en-GB" altLang="en-US" b="1" dirty="0" smtClean="0"/>
              <a:t>transnational emergency </a:t>
            </a:r>
            <a:r>
              <a:rPr lang="en-GB" altLang="en-US" dirty="0" smtClean="0"/>
              <a:t>– notifying State informs directly or through IAEA those States that may be affected</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6"/>
          <p:cNvSpPr>
            <a:spLocks noGrp="1" noChangeArrowheads="1"/>
          </p:cNvSpPr>
          <p:nvPr>
            <p:ph type="title"/>
          </p:nvPr>
        </p:nvSpPr>
        <p:spPr/>
        <p:txBody>
          <a:bodyPr/>
          <a:lstStyle/>
          <a:p>
            <a:r>
              <a:rPr lang="en-GB" altLang="en-US" dirty="0" smtClean="0"/>
              <a:t>In </a:t>
            </a:r>
            <a:r>
              <a:rPr lang="en-GB" altLang="en-US" dirty="0" smtClean="0"/>
              <a:t>practice</a:t>
            </a:r>
            <a:endParaRPr lang="en-GB" altLang="en-US" dirty="0" smtClean="0"/>
          </a:p>
        </p:txBody>
      </p:sp>
      <p:sp>
        <p:nvSpPr>
          <p:cNvPr id="44036" name="Rectangle 7"/>
          <p:cNvSpPr>
            <a:spLocks noGrp="1" noChangeArrowheads="1"/>
          </p:cNvSpPr>
          <p:nvPr>
            <p:ph type="body" idx="1"/>
          </p:nvPr>
        </p:nvSpPr>
        <p:spPr/>
        <p:txBody>
          <a:bodyPr>
            <a:normAutofit/>
          </a:bodyPr>
          <a:lstStyle/>
          <a:p>
            <a:r>
              <a:rPr lang="en-GB" altLang="en-US" dirty="0" smtClean="0"/>
              <a:t>Emergency classification system must be in place</a:t>
            </a:r>
          </a:p>
          <a:p>
            <a:r>
              <a:rPr lang="en-GB" altLang="en-US" dirty="0" smtClean="0"/>
              <a:t>Off-site </a:t>
            </a:r>
            <a:r>
              <a:rPr lang="en-GB" altLang="en-US" dirty="0" smtClean="0"/>
              <a:t>notification </a:t>
            </a:r>
            <a:r>
              <a:rPr lang="en-GB" altLang="en-US" dirty="0" smtClean="0"/>
              <a:t>protocols </a:t>
            </a:r>
            <a:r>
              <a:rPr lang="en-GB" altLang="en-US" dirty="0" smtClean="0"/>
              <a:t>and messages</a:t>
            </a:r>
          </a:p>
          <a:p>
            <a:r>
              <a:rPr lang="en-GB" altLang="en-US" dirty="0" smtClean="0"/>
              <a:t>Means to activate critical staff 24 hrs / 7 days </a:t>
            </a:r>
          </a:p>
          <a:p>
            <a:r>
              <a:rPr lang="en-GB" altLang="en-US" dirty="0" smtClean="0"/>
              <a:t>Means to notify other countries</a:t>
            </a:r>
          </a:p>
          <a:p>
            <a:r>
              <a:rPr lang="en-GB" altLang="en-US" dirty="0" smtClean="0"/>
              <a:t>First responders aware of indicators of presence of radiation or radioactive material</a:t>
            </a:r>
          </a:p>
          <a:p>
            <a:r>
              <a:rPr lang="en-GB" altLang="en-US" dirty="0" smtClean="0"/>
              <a:t>Medical doctors aware of symptoms that high dose of ionizing radiation can cause</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09" name="Title 1"/>
          <p:cNvSpPr>
            <a:spLocks noGrp="1"/>
          </p:cNvSpPr>
          <p:nvPr>
            <p:ph type="title"/>
          </p:nvPr>
        </p:nvSpPr>
        <p:spPr/>
        <p:txBody>
          <a:bodyPr/>
          <a:lstStyle/>
          <a:p>
            <a:pPr eaLnBrk="1" hangingPunct="1"/>
            <a:r>
              <a:rPr lang="en-GB" noProof="0" dirty="0" smtClean="0">
                <a:cs typeface="Calibri" pitchFamily="34" charset="0"/>
              </a:rPr>
              <a:t>Taking </a:t>
            </a:r>
            <a:r>
              <a:rPr lang="en-GB" noProof="0" dirty="0" err="1" smtClean="0">
                <a:cs typeface="Calibri" pitchFamily="34" charset="0"/>
              </a:rPr>
              <a:t>mitigatory</a:t>
            </a:r>
            <a:r>
              <a:rPr lang="en-GB" noProof="0" dirty="0" smtClean="0">
                <a:cs typeface="Calibri" pitchFamily="34" charset="0"/>
              </a:rPr>
              <a:t> </a:t>
            </a:r>
            <a:r>
              <a:rPr lang="en-GB" noProof="0" dirty="0" smtClean="0">
                <a:cs typeface="Calibri" pitchFamily="34" charset="0"/>
              </a:rPr>
              <a:t>actions</a:t>
            </a:r>
            <a:endParaRPr lang="en-GB" noProof="0" dirty="0" smtClean="0">
              <a:cs typeface="Calibri" pitchFamily="34" charset="0"/>
            </a:endParaRPr>
          </a:p>
        </p:txBody>
      </p:sp>
      <p:sp>
        <p:nvSpPr>
          <p:cNvPr id="190466" name="Content Placeholder 2"/>
          <p:cNvSpPr>
            <a:spLocks noGrp="1"/>
          </p:cNvSpPr>
          <p:nvPr>
            <p:ph idx="1"/>
          </p:nvPr>
        </p:nvSpPr>
        <p:spPr bwMode="auto">
          <a:xfrm>
            <a:off x="274320" y="1162594"/>
            <a:ext cx="9431383" cy="5001669"/>
          </a:xfrm>
          <a:ln>
            <a:miter lim="800000"/>
            <a:headEnd/>
            <a:tailEnd/>
          </a:ln>
        </p:spPr>
        <p:txBody>
          <a:bodyPr vert="horz" wrap="square" lIns="91440" tIns="45720" rIns="91440" bIns="45720" numCol="1" anchor="t" anchorCtr="0" compatLnSpc="1">
            <a:prstTxWarp prst="textNoShape">
              <a:avLst/>
            </a:prstTxWarp>
            <a:normAutofit lnSpcReduction="10000"/>
          </a:bodyPr>
          <a:lstStyle/>
          <a:p>
            <a:pPr marL="0" indent="0" eaLnBrk="1" hangingPunct="1">
              <a:buFont typeface="Arial" panose="020B0604020202020204" pitchFamily="34" charset="0"/>
              <a:buNone/>
              <a:defRPr/>
            </a:pPr>
            <a:r>
              <a:rPr lang="en-GB" noProof="0" dirty="0" smtClean="0">
                <a:cs typeface="Calibri" pitchFamily="34" charset="0"/>
              </a:rPr>
              <a:t>Mitigatory actions </a:t>
            </a:r>
            <a:r>
              <a:rPr lang="en-GB" noProof="0" dirty="0" smtClean="0">
                <a:cs typeface="Calibri" pitchFamily="34" charset="0"/>
              </a:rPr>
              <a:t>refer </a:t>
            </a:r>
            <a:r>
              <a:rPr lang="en-GB" noProof="0" dirty="0" smtClean="0">
                <a:cs typeface="Calibri" pitchFamily="34" charset="0"/>
              </a:rPr>
              <a:t>to immediate actions to be taken </a:t>
            </a:r>
            <a:r>
              <a:rPr lang="en-GB" noProof="0" dirty="0" smtClean="0">
                <a:cs typeface="Calibri" pitchFamily="34" charset="0"/>
              </a:rPr>
              <a:t>on-site in order to:</a:t>
            </a:r>
            <a:endParaRPr lang="en-GB" noProof="0" dirty="0" smtClean="0">
              <a:cs typeface="Calibri" pitchFamily="34" charset="0"/>
            </a:endParaRPr>
          </a:p>
          <a:p>
            <a:pPr marL="358775" indent="-358775" eaLnBrk="1" hangingPunct="1">
              <a:buFont typeface="Arial" charset="0"/>
              <a:buChar char="•"/>
              <a:defRPr/>
            </a:pPr>
            <a:r>
              <a:rPr lang="en-GB" b="1" noProof="0" dirty="0" smtClean="0">
                <a:cs typeface="Calibri" pitchFamily="34" charset="0"/>
              </a:rPr>
              <a:t>prevent </a:t>
            </a:r>
            <a:r>
              <a:rPr lang="en-GB" noProof="0" dirty="0" smtClean="0">
                <a:cs typeface="Calibri" pitchFamily="34" charset="0"/>
              </a:rPr>
              <a:t>severe damage to fuel in the reactor core or spent fuel pool, </a:t>
            </a:r>
            <a:r>
              <a:rPr lang="en-GB" noProof="0" dirty="0" smtClean="0">
                <a:cs typeface="Calibri" pitchFamily="34" charset="0"/>
              </a:rPr>
              <a:t>so that preventing </a:t>
            </a:r>
            <a:r>
              <a:rPr lang="en-GB" noProof="0" dirty="0" smtClean="0">
                <a:cs typeface="Calibri" pitchFamily="34" charset="0"/>
              </a:rPr>
              <a:t>a large release of radioactive </a:t>
            </a:r>
            <a:r>
              <a:rPr lang="en-GB" noProof="0" dirty="0" smtClean="0">
                <a:cs typeface="Calibri" pitchFamily="34" charset="0"/>
              </a:rPr>
              <a:t>material into the environment</a:t>
            </a:r>
            <a:endParaRPr lang="en-GB" noProof="0" dirty="0" smtClean="0">
              <a:cs typeface="Calibri" pitchFamily="34" charset="0"/>
            </a:endParaRPr>
          </a:p>
          <a:p>
            <a:pPr marL="358775" indent="-358775" eaLnBrk="1" hangingPunct="1">
              <a:buFont typeface="Arial" charset="0"/>
              <a:buChar char="•"/>
              <a:defRPr/>
            </a:pPr>
            <a:r>
              <a:rPr lang="en-GB" b="1" noProof="0" dirty="0" smtClean="0">
                <a:cs typeface="Calibri" pitchFamily="34" charset="0"/>
              </a:rPr>
              <a:t>reduce </a:t>
            </a:r>
            <a:r>
              <a:rPr lang="en-GB" noProof="0" dirty="0" smtClean="0">
                <a:cs typeface="Calibri" pitchFamily="34" charset="0"/>
              </a:rPr>
              <a:t>the size of any release following damage to fuel</a:t>
            </a:r>
          </a:p>
          <a:p>
            <a:pPr marL="358775" indent="-358775" eaLnBrk="1" hangingPunct="1">
              <a:buFont typeface="Arial" charset="0"/>
              <a:buChar char="•"/>
              <a:defRPr/>
            </a:pPr>
            <a:r>
              <a:rPr lang="en-GB" b="1" noProof="0" dirty="0" smtClean="0">
                <a:cs typeface="Calibri" pitchFamily="34" charset="0"/>
              </a:rPr>
              <a:t>delay </a:t>
            </a:r>
            <a:r>
              <a:rPr lang="en-GB" noProof="0" dirty="0" smtClean="0">
                <a:cs typeface="Calibri" pitchFamily="34" charset="0"/>
              </a:rPr>
              <a:t>a large release of radioactive material following damage to fuel to allow protective actions to be taken</a:t>
            </a:r>
          </a:p>
          <a:p>
            <a:pPr marL="358775" indent="-358775" eaLnBrk="1" hangingPunct="1">
              <a:buFont typeface="Arial" charset="0"/>
              <a:buChar char="•"/>
              <a:defRP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AA066E64-B353-4976-A7BF-64EB45CB8672}" type="slidenum">
              <a:rPr lang="en-GB"/>
              <a:pPr>
                <a:defRPr/>
              </a:pPr>
              <a:t>10</a:t>
            </a:fld>
            <a:endParaRPr lang="en-GB"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cs typeface="Calibri" pitchFamily="34" charset="0"/>
              </a:rPr>
              <a:t>Taking </a:t>
            </a:r>
            <a:r>
              <a:rPr lang="en-GB" dirty="0" err="1" smtClean="0">
                <a:cs typeface="Calibri" pitchFamily="34" charset="0"/>
              </a:rPr>
              <a:t>mitigatory</a:t>
            </a:r>
            <a:r>
              <a:rPr lang="en-GB" dirty="0" smtClean="0">
                <a:cs typeface="Calibri" pitchFamily="34" charset="0"/>
              </a:rPr>
              <a:t> </a:t>
            </a:r>
            <a:r>
              <a:rPr lang="en-GB" dirty="0" smtClean="0">
                <a:cs typeface="Calibri" pitchFamily="34" charset="0"/>
              </a:rPr>
              <a:t>actions – cont’d</a:t>
            </a:r>
            <a:endParaRPr lang="en-US" dirty="0"/>
          </a:p>
        </p:txBody>
      </p:sp>
      <p:sp>
        <p:nvSpPr>
          <p:cNvPr id="3" name="Content Placeholder 2"/>
          <p:cNvSpPr>
            <a:spLocks noGrp="1"/>
          </p:cNvSpPr>
          <p:nvPr>
            <p:ph idx="1"/>
          </p:nvPr>
        </p:nvSpPr>
        <p:spPr/>
        <p:txBody>
          <a:bodyPr/>
          <a:lstStyle/>
          <a:p>
            <a:r>
              <a:rPr lang="en-US" dirty="0" smtClean="0"/>
              <a:t>Emergency operating procedures (</a:t>
            </a:r>
            <a:r>
              <a:rPr lang="en-US" b="1" dirty="0" smtClean="0"/>
              <a:t>EOP</a:t>
            </a:r>
            <a:r>
              <a:rPr lang="en-US" dirty="0" smtClean="0"/>
              <a:t>)</a:t>
            </a:r>
          </a:p>
          <a:p>
            <a:pPr lvl="1"/>
            <a:r>
              <a:rPr lang="en-US" dirty="0" smtClean="0"/>
              <a:t>To control transients such as Loss of Coolant Accidents, reactivity excursions, system failures, etc.</a:t>
            </a:r>
          </a:p>
          <a:p>
            <a:r>
              <a:rPr lang="en-US" dirty="0" smtClean="0"/>
              <a:t>Severe Accident Management Guidelines (</a:t>
            </a:r>
            <a:r>
              <a:rPr lang="en-US" b="1" dirty="0" smtClean="0"/>
              <a:t>SAMG</a:t>
            </a:r>
            <a:r>
              <a:rPr lang="en-US" dirty="0" smtClean="0"/>
              <a:t>)</a:t>
            </a:r>
          </a:p>
          <a:p>
            <a:pPr lvl="1"/>
            <a:r>
              <a:rPr lang="en-US" dirty="0" smtClean="0"/>
              <a:t>To prevent releases when EOPs don’t work anymore</a:t>
            </a:r>
          </a:p>
          <a:p>
            <a:r>
              <a:rPr lang="en-US" dirty="0" smtClean="0"/>
              <a:t>Firefighting</a:t>
            </a:r>
          </a:p>
          <a:p>
            <a:r>
              <a:rPr lang="en-US" dirty="0" smtClean="0"/>
              <a:t>Damage control</a:t>
            </a:r>
            <a:endParaRPr lang="en-US" dirty="0"/>
          </a:p>
        </p:txBody>
      </p:sp>
    </p:spTree>
    <p:extLst>
      <p:ext uri="{BB962C8B-B14F-4D97-AF65-F5344CB8AC3E}">
        <p14:creationId xmlns:p14="http://schemas.microsoft.com/office/powerpoint/2010/main" xmlns="" val="7460485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125" y="298753"/>
            <a:ext cx="9000000" cy="900000"/>
          </a:xfrm>
        </p:spPr>
        <p:txBody>
          <a:bodyPr/>
          <a:lstStyle/>
          <a:p>
            <a:r>
              <a:rPr lang="en-GB" dirty="0" smtClean="0">
                <a:cs typeface="Calibri" pitchFamily="34" charset="0"/>
              </a:rPr>
              <a:t>Taking </a:t>
            </a:r>
            <a:r>
              <a:rPr lang="en-GB" dirty="0" smtClean="0">
                <a:cs typeface="Calibri" pitchFamily="34" charset="0"/>
              </a:rPr>
              <a:t>urgent protective </a:t>
            </a:r>
            <a:r>
              <a:rPr lang="en-GB" dirty="0" smtClean="0">
                <a:cs typeface="Calibri" pitchFamily="34" charset="0"/>
              </a:rPr>
              <a:t>actions and other response </a:t>
            </a:r>
            <a:r>
              <a:rPr lang="en-GB" dirty="0" smtClean="0">
                <a:cs typeface="Calibri" pitchFamily="34" charset="0"/>
              </a:rPr>
              <a:t>actions</a:t>
            </a:r>
            <a:endParaRPr lang="en-GB" dirty="0"/>
          </a:p>
        </p:txBody>
      </p:sp>
      <p:sp>
        <p:nvSpPr>
          <p:cNvPr id="3" name="Content Placeholder 2"/>
          <p:cNvSpPr>
            <a:spLocks noGrp="1"/>
          </p:cNvSpPr>
          <p:nvPr>
            <p:ph idx="1"/>
          </p:nvPr>
        </p:nvSpPr>
        <p:spPr>
          <a:xfrm>
            <a:off x="206125" y="1658983"/>
            <a:ext cx="9225258" cy="4938582"/>
          </a:xfrm>
        </p:spPr>
        <p:txBody>
          <a:bodyPr/>
          <a:lstStyle/>
          <a:p>
            <a:pPr>
              <a:buNone/>
            </a:pPr>
            <a:r>
              <a:rPr lang="en-US" dirty="0" smtClean="0"/>
              <a:t>Urgent protective actions are meant to:</a:t>
            </a:r>
            <a:endParaRPr lang="en-US" dirty="0" smtClean="0"/>
          </a:p>
          <a:p>
            <a:r>
              <a:rPr lang="en-US" b="1" dirty="0" smtClean="0"/>
              <a:t>prevent</a:t>
            </a:r>
            <a:r>
              <a:rPr lang="en-US" dirty="0" smtClean="0"/>
              <a:t> </a:t>
            </a:r>
            <a:r>
              <a:rPr lang="en-US" dirty="0" smtClean="0"/>
              <a:t>severe deterministic effects</a:t>
            </a:r>
          </a:p>
          <a:p>
            <a:r>
              <a:rPr lang="en-US" b="1" dirty="0" smtClean="0"/>
              <a:t>reduce</a:t>
            </a:r>
            <a:r>
              <a:rPr lang="en-US" dirty="0" smtClean="0"/>
              <a:t> </a:t>
            </a:r>
            <a:r>
              <a:rPr lang="en-US" dirty="0" smtClean="0"/>
              <a:t>the risk of stochastic effects (cancers)</a:t>
            </a:r>
          </a:p>
          <a:p>
            <a:r>
              <a:rPr lang="en-US" dirty="0" smtClean="0"/>
              <a:t>prevent </a:t>
            </a:r>
            <a:r>
              <a:rPr lang="en-US" dirty="0" smtClean="0"/>
              <a:t>the public from doing more harm than good </a:t>
            </a:r>
            <a:r>
              <a:rPr lang="en-US" dirty="0" smtClean="0"/>
              <a:t>when protecting </a:t>
            </a:r>
            <a:r>
              <a:rPr lang="en-US" dirty="0" smtClean="0"/>
              <a:t>themselves</a:t>
            </a:r>
            <a:br>
              <a:rPr lang="en-US" dirty="0" smtClean="0"/>
            </a:br>
            <a:endParaRPr lang="en-US" dirty="0" smtClean="0"/>
          </a:p>
          <a:p>
            <a:endParaRPr lang="en-GB" dirty="0"/>
          </a:p>
        </p:txBody>
      </p:sp>
    </p:spTree>
    <p:extLst>
      <p:ext uri="{BB962C8B-B14F-4D97-AF65-F5344CB8AC3E}">
        <p14:creationId xmlns:p14="http://schemas.microsoft.com/office/powerpoint/2010/main" xmlns="" val="403020153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5" name="Title 1"/>
          <p:cNvSpPr>
            <a:spLocks noGrp="1"/>
          </p:cNvSpPr>
          <p:nvPr>
            <p:ph type="title"/>
          </p:nvPr>
        </p:nvSpPr>
        <p:spPr/>
        <p:txBody>
          <a:bodyPr/>
          <a:lstStyle/>
          <a:p>
            <a:r>
              <a:rPr lang="en-GB" dirty="0" smtClean="0">
                <a:cs typeface="Calibri" pitchFamily="34" charset="0"/>
              </a:rPr>
              <a:t>Taking urgent protective actions and other response actions – cont’d</a:t>
            </a:r>
            <a:endParaRPr lang="en-GB" noProof="0" dirty="0" smtClean="0">
              <a:cs typeface="Calibri" pitchFamily="34" charset="0"/>
            </a:endParaRPr>
          </a:p>
        </p:txBody>
      </p:sp>
      <p:sp>
        <p:nvSpPr>
          <p:cNvPr id="3" name="Content Placeholder 2"/>
          <p:cNvSpPr>
            <a:spLocks noGrp="1"/>
          </p:cNvSpPr>
          <p:nvPr>
            <p:ph idx="1"/>
          </p:nvPr>
        </p:nvSpPr>
        <p:spPr>
          <a:xfrm>
            <a:off x="514219" y="1306285"/>
            <a:ext cx="8884444" cy="4695139"/>
          </a:xfrm>
        </p:spPr>
        <p:txBody>
          <a:bodyPr>
            <a:noAutofit/>
          </a:bodyPr>
          <a:lstStyle/>
          <a:p>
            <a:pPr marL="0" indent="0" eaLnBrk="1" fontAlgn="auto" hangingPunct="1">
              <a:buFont typeface="Arial" panose="020B0604020202020204" pitchFamily="34" charset="0"/>
              <a:buNone/>
              <a:defRPr/>
            </a:pPr>
            <a:r>
              <a:rPr lang="en-GB" noProof="0" dirty="0" smtClean="0"/>
              <a:t>Two possibilities:</a:t>
            </a:r>
          </a:p>
          <a:p>
            <a:pPr marL="457200" indent="-457200" eaLnBrk="1" fontAlgn="auto" hangingPunct="1">
              <a:buFont typeface="+mj-lt"/>
              <a:buAutoNum type="arabicPeriod"/>
              <a:defRPr/>
            </a:pPr>
            <a:r>
              <a:rPr lang="en-GB" noProof="0" dirty="0" smtClean="0"/>
              <a:t>Before or shortly after the release based on EALs (upon declaration of a general emergency</a:t>
            </a:r>
            <a:r>
              <a:rPr lang="en-GB" noProof="0" dirty="0" smtClean="0"/>
              <a:t>), according to the pre-developed protection strategy</a:t>
            </a:r>
            <a:endParaRPr lang="en-GB" dirty="0"/>
          </a:p>
          <a:p>
            <a:pPr marL="457200" indent="-457200" eaLnBrk="1" fontAlgn="auto" hangingPunct="1">
              <a:buFont typeface="+mj-lt"/>
              <a:buAutoNum type="arabicPeriod"/>
              <a:defRPr/>
            </a:pPr>
            <a:r>
              <a:rPr lang="en-GB" noProof="0" dirty="0" smtClean="0"/>
              <a:t>After the </a:t>
            </a:r>
            <a:r>
              <a:rPr lang="en-GB" noProof="0" dirty="0" smtClean="0"/>
              <a:t>release, </a:t>
            </a:r>
            <a:r>
              <a:rPr lang="en-GB" noProof="0" dirty="0" smtClean="0"/>
              <a:t>based on </a:t>
            </a:r>
            <a:r>
              <a:rPr lang="en-GB" noProof="0" dirty="0" smtClean="0"/>
              <a:t>OILs, through conducting monitoring </a:t>
            </a:r>
            <a:r>
              <a:rPr lang="en-GB" noProof="0" dirty="0" smtClean="0"/>
              <a:t>and </a:t>
            </a:r>
            <a:r>
              <a:rPr lang="en-GB" noProof="0" dirty="0" smtClean="0"/>
              <a:t>sampling programmes </a:t>
            </a:r>
            <a:endParaRPr lang="en-GB" noProof="0" dirty="0" smtClean="0"/>
          </a:p>
          <a:p>
            <a:pPr marL="360000" lvl="1" indent="-360000" defTabSz="900000">
              <a:buFont typeface="Arial" panose="020B0604020202020204" pitchFamily="34" charset="0"/>
              <a:buChar char="•"/>
              <a:defRPr/>
            </a:pPr>
            <a:r>
              <a:rPr lang="en-GB" sz="3200" noProof="0" dirty="0" smtClean="0"/>
              <a:t>Arrangements </a:t>
            </a:r>
            <a:r>
              <a:rPr lang="en-GB" sz="3200" noProof="0" dirty="0" smtClean="0"/>
              <a:t>must be made in the preparedness </a:t>
            </a:r>
            <a:r>
              <a:rPr lang="en-GB" sz="3200" noProof="0" dirty="0" smtClean="0"/>
              <a:t>stage </a:t>
            </a:r>
            <a:r>
              <a:rPr lang="en-GB" noProof="0" dirty="0" smtClean="0"/>
              <a:t>t</a:t>
            </a:r>
            <a:r>
              <a:rPr lang="en-GB" sz="3200" dirty="0" smtClean="0"/>
              <a:t>o </a:t>
            </a:r>
            <a:r>
              <a:rPr lang="en-GB" sz="3200" dirty="0" smtClean="0"/>
              <a:t>effectively and safely take urgent protective actions </a:t>
            </a:r>
          </a:p>
          <a:p>
            <a:pPr eaLnBrk="1" fontAlgn="auto" hangingPunct="1">
              <a:defRPr/>
            </a:pPr>
            <a:endParaRPr lang="en-GB" noProof="0" dirty="0" smtClean="0"/>
          </a:p>
          <a:p>
            <a:pPr lvl="1" eaLnBrk="1" fontAlgn="auto" hangingPunct="1">
              <a:defRPr/>
            </a:pPr>
            <a:r>
              <a:rPr lang="en-GB" sz="3200" noProof="0" dirty="0" smtClean="0"/>
              <a:t>Factors </a:t>
            </a:r>
            <a:r>
              <a:rPr lang="en-GB" sz="3200" noProof="0" dirty="0" smtClean="0"/>
              <a:t>such as availability of transport and effectiveness of shelters and other local characteristics and infrastructure must be considered</a:t>
            </a:r>
          </a:p>
          <a:p>
            <a:pPr eaLnBrk="1" fontAlgn="auto" hangingPunct="1">
              <a:defRPr/>
            </a:pPr>
            <a:endParaRPr lang="en-GB" noProof="0" dirty="0"/>
          </a:p>
        </p:txBody>
      </p:sp>
      <p:sp>
        <p:nvSpPr>
          <p:cNvPr id="4" name="Slide Number Placeholder 3"/>
          <p:cNvSpPr>
            <a:spLocks noGrp="1"/>
          </p:cNvSpPr>
          <p:nvPr>
            <p:ph type="sldNum" sz="quarter" idx="10"/>
          </p:nvPr>
        </p:nvSpPr>
        <p:spPr/>
        <p:txBody>
          <a:bodyPr/>
          <a:lstStyle/>
          <a:p>
            <a:pPr>
              <a:defRPr/>
            </a:pPr>
            <a:fld id="{156EC5DB-8A2F-4F37-9E51-0FBF2076ABB0}" type="slidenum">
              <a:rPr lang="en-GB"/>
              <a:pPr>
                <a:defRPr/>
              </a:pPr>
              <a:t>13</a:t>
            </a:fld>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GB" dirty="0" smtClean="0">
                <a:cs typeface="Calibri" pitchFamily="34" charset="0"/>
              </a:rPr>
              <a:t>Public protective </a:t>
            </a:r>
            <a:r>
              <a:rPr lang="en-GB" dirty="0" smtClean="0">
                <a:cs typeface="Calibri" pitchFamily="34" charset="0"/>
              </a:rPr>
              <a:t>actions</a:t>
            </a:r>
            <a:endParaRPr lang="en-GB" noProof="0" dirty="0" smtClean="0">
              <a:cs typeface="Calibri" pitchFamily="34" charset="0"/>
            </a:endParaRPr>
          </a:p>
        </p:txBody>
      </p:sp>
      <p:sp>
        <p:nvSpPr>
          <p:cNvPr id="230402" name="Content Placeholder 2"/>
          <p:cNvSpPr>
            <a:spLocks noGrp="1"/>
          </p:cNvSpPr>
          <p:nvPr>
            <p:ph idx="1"/>
          </p:nvPr>
        </p:nvSpPr>
        <p:spPr bwMode="auto">
          <a:xfrm>
            <a:off x="300445" y="1280160"/>
            <a:ext cx="9072092" cy="5394960"/>
          </a:xfrm>
          <a:noFill/>
          <a:ln>
            <a:miter lim="800000"/>
            <a:headEnd/>
            <a:tailEnd/>
          </a:ln>
        </p:spPr>
        <p:txBody>
          <a:bodyPr vert="horz" wrap="square" lIns="91440" tIns="45720" rIns="91440" bIns="45720" numCol="1" anchor="t" anchorCtr="0" compatLnSpc="1">
            <a:prstTxWarp prst="textNoShape">
              <a:avLst/>
            </a:prstTxWarp>
            <a:noAutofit/>
          </a:bodyPr>
          <a:lstStyle/>
          <a:p>
            <a:pPr marL="719138" lvl="1" indent="-358775" eaLnBrk="1" hangingPunct="1">
              <a:buFont typeface="Arial" charset="0"/>
              <a:buChar char="−"/>
            </a:pPr>
            <a:r>
              <a:rPr lang="en-GB" sz="3200" b="1" noProof="0" dirty="0" smtClean="0">
                <a:cs typeface="Calibri" pitchFamily="34" charset="0"/>
              </a:rPr>
              <a:t>Urgent</a:t>
            </a:r>
            <a:r>
              <a:rPr lang="en-GB" sz="3200" noProof="0" dirty="0" smtClean="0">
                <a:cs typeface="Calibri" pitchFamily="34" charset="0"/>
              </a:rPr>
              <a:t> </a:t>
            </a:r>
            <a:r>
              <a:rPr lang="en-GB" sz="3200" noProof="0" dirty="0" smtClean="0">
                <a:cs typeface="Calibri" pitchFamily="34" charset="0"/>
              </a:rPr>
              <a:t>protective actions</a:t>
            </a:r>
          </a:p>
          <a:p>
            <a:pPr marL="1079138" lvl="2" indent="-358775" eaLnBrk="1" hangingPunct="1">
              <a:buFont typeface="Courier New" pitchFamily="49" charset="0"/>
              <a:buChar char="o"/>
            </a:pPr>
            <a:r>
              <a:rPr lang="en-GB" sz="3200" dirty="0" smtClean="0">
                <a:cs typeface="Calibri" pitchFamily="34" charset="0"/>
              </a:rPr>
              <a:t>Referred to as ‘precautionary </a:t>
            </a:r>
            <a:r>
              <a:rPr lang="en-GB" sz="3200" dirty="0">
                <a:cs typeface="Calibri" pitchFamily="34" charset="0"/>
              </a:rPr>
              <a:t>urgent protective </a:t>
            </a:r>
            <a:r>
              <a:rPr lang="en-GB" sz="3200" dirty="0" smtClean="0">
                <a:cs typeface="Calibri" pitchFamily="34" charset="0"/>
              </a:rPr>
              <a:t>actions’ when </a:t>
            </a:r>
            <a:r>
              <a:rPr lang="en-GB" sz="3200" dirty="0">
                <a:cs typeface="Calibri" pitchFamily="34" charset="0"/>
              </a:rPr>
              <a:t>taken on the basis of plant conditions, before or shortly after a release </a:t>
            </a:r>
            <a:endParaRPr lang="en-GB" sz="3200" noProof="0" dirty="0" smtClean="0">
              <a:cs typeface="Calibri" pitchFamily="34" charset="0"/>
            </a:endParaRPr>
          </a:p>
          <a:p>
            <a:pPr marL="719138" lvl="1" indent="-358775" eaLnBrk="1" hangingPunct="1">
              <a:buFont typeface="Arial" charset="0"/>
              <a:buChar char="−"/>
            </a:pPr>
            <a:r>
              <a:rPr lang="en-GB" sz="3200" b="1" noProof="0" dirty="0" smtClean="0">
                <a:cs typeface="Calibri" pitchFamily="34" charset="0"/>
              </a:rPr>
              <a:t>Early</a:t>
            </a:r>
            <a:r>
              <a:rPr lang="en-GB" sz="3200" noProof="0" dirty="0" smtClean="0">
                <a:cs typeface="Calibri" pitchFamily="34" charset="0"/>
              </a:rPr>
              <a:t> protective actions</a:t>
            </a:r>
          </a:p>
          <a:p>
            <a:pPr marL="286113" indent="-285750" eaLnBrk="1" hangingPunct="1"/>
            <a:r>
              <a:rPr lang="en-GB" b="1" noProof="0" dirty="0" smtClean="0">
                <a:cs typeface="Calibri" pitchFamily="34" charset="0"/>
              </a:rPr>
              <a:t>Other </a:t>
            </a:r>
            <a:r>
              <a:rPr lang="en-GB" noProof="0" dirty="0" smtClean="0">
                <a:cs typeface="Calibri" pitchFamily="34" charset="0"/>
              </a:rPr>
              <a:t>response actions (which are not protective)</a:t>
            </a:r>
          </a:p>
          <a:p>
            <a:pPr marL="1079500" lvl="2" indent="-287338" eaLnBrk="1" hangingPunct="1">
              <a:buFont typeface="Arial" charset="0"/>
              <a:buChar char="−"/>
            </a:pPr>
            <a:r>
              <a:rPr lang="en-GB" sz="3200" noProof="0" dirty="0" smtClean="0">
                <a:cs typeface="Calibri" pitchFamily="34" charset="0"/>
              </a:rPr>
              <a:t>Provision of public information</a:t>
            </a:r>
          </a:p>
          <a:p>
            <a:pPr marL="1079500" lvl="2" indent="-287338" eaLnBrk="1" hangingPunct="1">
              <a:buFont typeface="Arial" charset="0"/>
              <a:buChar char="−"/>
            </a:pPr>
            <a:r>
              <a:rPr lang="en-GB" sz="3200" noProof="0" dirty="0" smtClean="0">
                <a:cs typeface="Calibri" pitchFamily="34" charset="0"/>
              </a:rPr>
              <a:t>Medical care	</a:t>
            </a:r>
          </a:p>
          <a:p>
            <a:pPr marL="1079500" lvl="2" indent="-287338" eaLnBrk="1" hangingPunct="1">
              <a:buFont typeface="Arial" charset="0"/>
              <a:buChar char="−"/>
            </a:pPr>
            <a:r>
              <a:rPr lang="en-GB" sz="3200" noProof="0" dirty="0" smtClean="0">
                <a:cs typeface="Calibri" pitchFamily="34" charset="0"/>
              </a:rPr>
              <a:t>Psychological </a:t>
            </a:r>
            <a:r>
              <a:rPr lang="en-GB" sz="3200" noProof="0" dirty="0" smtClean="0">
                <a:cs typeface="Calibri" pitchFamily="34" charset="0"/>
              </a:rPr>
              <a:t>support</a:t>
            </a:r>
            <a:endParaRPr lang="en-GB" sz="3200" noProof="0" dirty="0" smtClean="0">
              <a:cs typeface="Calibri" pitchFamily="34" charset="0"/>
            </a:endParaRPr>
          </a:p>
          <a:p>
            <a:pPr marL="358775" indent="-358775" eaLnBrk="1" hangingPunct="1">
              <a:buFont typeface="Arial" charset="0"/>
              <a:buChar cha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8B9F68DA-56E3-4DA4-BF46-FB3AAB5B70F9}" type="slidenum">
              <a:rPr lang="en-GB"/>
              <a:pPr>
                <a:defRPr/>
              </a:pPr>
              <a:t>14</a:t>
            </a:fld>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49" name="Title 1"/>
          <p:cNvSpPr>
            <a:spLocks noGrp="1"/>
          </p:cNvSpPr>
          <p:nvPr>
            <p:ph type="title"/>
          </p:nvPr>
        </p:nvSpPr>
        <p:spPr/>
        <p:txBody>
          <a:bodyPr/>
          <a:lstStyle/>
          <a:p>
            <a:r>
              <a:rPr lang="en-GB" noProof="0" dirty="0" smtClean="0">
                <a:cs typeface="Calibri" pitchFamily="34" charset="0"/>
              </a:rPr>
              <a:t>Urgent vs. </a:t>
            </a:r>
            <a:r>
              <a:rPr lang="en-GB" noProof="0" dirty="0" smtClean="0">
                <a:cs typeface="Calibri" pitchFamily="34" charset="0"/>
              </a:rPr>
              <a:t>early </a:t>
            </a:r>
            <a:r>
              <a:rPr lang="en-GB" noProof="0" dirty="0" smtClean="0">
                <a:cs typeface="Calibri" pitchFamily="34" charset="0"/>
              </a:rPr>
              <a:t>protective actions</a:t>
            </a:r>
          </a:p>
        </p:txBody>
      </p:sp>
      <p:sp>
        <p:nvSpPr>
          <p:cNvPr id="232450" name="Content Placeholder 2"/>
          <p:cNvSpPr>
            <a:spLocks noGrp="1"/>
          </p:cNvSpPr>
          <p:nvPr>
            <p:ph idx="1"/>
          </p:nvPr>
        </p:nvSpPr>
        <p:spPr bwMode="auto">
          <a:xfrm>
            <a:off x="514219" y="1123406"/>
            <a:ext cx="8884444" cy="5460274"/>
          </a:xfrm>
          <a:noFill/>
          <a:ln>
            <a:miter lim="800000"/>
            <a:headEnd/>
            <a:tailEnd/>
          </a:ln>
        </p:spPr>
        <p:txBody>
          <a:bodyPr vert="horz" wrap="square" lIns="91440" tIns="45720" rIns="91440" bIns="45720" numCol="1" anchor="t" anchorCtr="0" compatLnSpc="1">
            <a:prstTxWarp prst="textNoShape">
              <a:avLst/>
            </a:prstTxWarp>
            <a:noAutofit/>
          </a:bodyPr>
          <a:lstStyle/>
          <a:p>
            <a:pPr marL="358775" indent="-358775">
              <a:buFont typeface="Arial" charset="0"/>
              <a:buChar char="•"/>
            </a:pPr>
            <a:r>
              <a:rPr lang="en-GB" b="1" noProof="0" dirty="0" smtClean="0">
                <a:cs typeface="Calibri" pitchFamily="34" charset="0"/>
              </a:rPr>
              <a:t>Urgent protective actions</a:t>
            </a:r>
            <a:endParaRPr lang="en-GB" noProof="0" dirty="0" smtClean="0">
              <a:cs typeface="Calibri" pitchFamily="34" charset="0"/>
            </a:endParaRPr>
          </a:p>
          <a:p>
            <a:pPr marL="719138" lvl="1" indent="-358775">
              <a:buFont typeface="Arial" charset="0"/>
              <a:buChar char="−"/>
            </a:pPr>
            <a:r>
              <a:rPr lang="en-GB" sz="3200" noProof="0" dirty="0" smtClean="0">
                <a:cs typeface="Calibri" pitchFamily="34" charset="0"/>
              </a:rPr>
              <a:t>To be taken promptly (within hours) to be effective</a:t>
            </a:r>
          </a:p>
          <a:p>
            <a:pPr marL="719138" lvl="1" indent="-358775">
              <a:buFont typeface="Arial" charset="0"/>
              <a:buChar char="−"/>
            </a:pPr>
            <a:r>
              <a:rPr lang="en-GB" sz="3200" noProof="0" dirty="0" smtClean="0">
                <a:cs typeface="Calibri" pitchFamily="34" charset="0"/>
              </a:rPr>
              <a:t>Require prompt decision-making</a:t>
            </a:r>
          </a:p>
          <a:p>
            <a:pPr marL="719138" lvl="1" indent="-358775">
              <a:buFont typeface="Arial" charset="0"/>
              <a:buChar char="−"/>
            </a:pPr>
            <a:r>
              <a:rPr lang="en-GB" sz="3200" noProof="0" dirty="0" smtClean="0">
                <a:cs typeface="Calibri" pitchFamily="34" charset="0"/>
              </a:rPr>
              <a:t>Are used over a relatively short period of time (days/weeks)</a:t>
            </a:r>
          </a:p>
          <a:p>
            <a:pPr marL="358775" indent="-358775">
              <a:buFont typeface="Arial" charset="0"/>
              <a:buChar char="•"/>
            </a:pPr>
            <a:r>
              <a:rPr lang="en-GB" b="1" noProof="0" dirty="0" smtClean="0">
                <a:cs typeface="Calibri" pitchFamily="34" charset="0"/>
              </a:rPr>
              <a:t>Early </a:t>
            </a:r>
            <a:r>
              <a:rPr lang="en-GB" b="1" noProof="0" dirty="0" smtClean="0">
                <a:cs typeface="Calibri" pitchFamily="34" charset="0"/>
              </a:rPr>
              <a:t>protective actions</a:t>
            </a:r>
            <a:endParaRPr lang="en-GB" noProof="0" dirty="0" smtClean="0">
              <a:cs typeface="Calibri" pitchFamily="34" charset="0"/>
            </a:endParaRPr>
          </a:p>
          <a:p>
            <a:pPr marL="719138" lvl="1" indent="-358775">
              <a:buFont typeface="Arial" charset="0"/>
              <a:buChar char="−"/>
            </a:pPr>
            <a:r>
              <a:rPr lang="en-GB" sz="3200" noProof="0" dirty="0" smtClean="0">
                <a:cs typeface="Calibri" pitchFamily="34" charset="0"/>
              </a:rPr>
              <a:t>Can be implemented within days to weeks and they will still be effective</a:t>
            </a:r>
          </a:p>
          <a:p>
            <a:pPr marL="719138" lvl="1" indent="-358775">
              <a:buFont typeface="Arial" charset="0"/>
              <a:buChar char="−"/>
            </a:pPr>
            <a:r>
              <a:rPr lang="en-GB" sz="3200" noProof="0" dirty="0" smtClean="0">
                <a:cs typeface="Calibri" pitchFamily="34" charset="0"/>
              </a:rPr>
              <a:t>They can be long lasting</a:t>
            </a:r>
          </a:p>
          <a:p>
            <a:pPr marL="358775" indent="-358775">
              <a:buFont typeface="Arial" charset="0"/>
              <a:buChar cha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7A63AB95-B7CB-4307-9804-E8C602C191B9}" type="slidenum">
              <a:rPr lang="sl-SI" smtClean="0"/>
              <a:pPr>
                <a:defRPr/>
              </a:pPr>
              <a:t>15</a:t>
            </a:fld>
            <a:endParaRPr lang="sl-SI"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7" name="Title 1"/>
          <p:cNvSpPr>
            <a:spLocks noGrp="1"/>
          </p:cNvSpPr>
          <p:nvPr>
            <p:ph type="title"/>
          </p:nvPr>
        </p:nvSpPr>
        <p:spPr/>
        <p:txBody>
          <a:bodyPr/>
          <a:lstStyle/>
          <a:p>
            <a:r>
              <a:rPr lang="en-GB" dirty="0">
                <a:cs typeface="Calibri" pitchFamily="34" charset="0"/>
              </a:rPr>
              <a:t>Urgent vs. </a:t>
            </a:r>
            <a:r>
              <a:rPr lang="en-GB" dirty="0" smtClean="0">
                <a:cs typeface="Calibri" pitchFamily="34" charset="0"/>
              </a:rPr>
              <a:t>early </a:t>
            </a:r>
            <a:r>
              <a:rPr lang="en-GB" dirty="0">
                <a:cs typeface="Calibri" pitchFamily="34" charset="0"/>
              </a:rPr>
              <a:t>protective </a:t>
            </a:r>
            <a:r>
              <a:rPr lang="en-GB" dirty="0" smtClean="0">
                <a:cs typeface="Calibri" pitchFamily="34" charset="0"/>
              </a:rPr>
              <a:t>actions – cont’d  </a:t>
            </a:r>
            <a:endParaRPr lang="en-GB" b="0" noProof="0" dirty="0" smtClean="0">
              <a:cs typeface="Calibri" pitchFamily="34" charset="0"/>
            </a:endParaRPr>
          </a:p>
        </p:txBody>
      </p:sp>
      <p:sp>
        <p:nvSpPr>
          <p:cNvPr id="3" name="Content Placeholder 2"/>
          <p:cNvSpPr>
            <a:spLocks noGrp="1"/>
          </p:cNvSpPr>
          <p:nvPr>
            <p:ph idx="1"/>
          </p:nvPr>
        </p:nvSpPr>
        <p:spPr>
          <a:xfrm>
            <a:off x="292152" y="1445125"/>
            <a:ext cx="4175346" cy="4679950"/>
          </a:xfrm>
        </p:spPr>
        <p:txBody>
          <a:bodyPr>
            <a:noAutofit/>
          </a:bodyPr>
          <a:lstStyle/>
          <a:p>
            <a:pPr marL="0" indent="0">
              <a:buFont typeface="Arial" panose="020B0604020202020204" pitchFamily="34" charset="0"/>
              <a:buNone/>
              <a:defRPr/>
            </a:pPr>
            <a:r>
              <a:rPr lang="en-GB" b="1" noProof="0" dirty="0" smtClean="0"/>
              <a:t>Major urgent protective actions:</a:t>
            </a:r>
          </a:p>
          <a:p>
            <a:pPr>
              <a:defRPr/>
            </a:pPr>
            <a:r>
              <a:rPr lang="en-GB" noProof="0" dirty="0" smtClean="0"/>
              <a:t>Iodine thyroid blocking (ITB)</a:t>
            </a:r>
          </a:p>
          <a:p>
            <a:pPr>
              <a:defRPr/>
            </a:pPr>
            <a:r>
              <a:rPr lang="en-GB" noProof="0" dirty="0" smtClean="0"/>
              <a:t>Evacuation</a:t>
            </a:r>
          </a:p>
          <a:p>
            <a:pPr>
              <a:defRPr/>
            </a:pPr>
            <a:r>
              <a:rPr lang="en-GB" noProof="0" dirty="0" smtClean="0"/>
              <a:t>Sheltering </a:t>
            </a:r>
          </a:p>
          <a:p>
            <a:pPr marL="0" indent="0">
              <a:buFont typeface="Arial" panose="020B0604020202020204" pitchFamily="34" charset="0"/>
              <a:buNone/>
              <a:defRPr/>
            </a:pPr>
            <a:r>
              <a:rPr lang="en-GB" b="1" noProof="0" dirty="0" smtClean="0"/>
              <a:t>Major </a:t>
            </a:r>
            <a:r>
              <a:rPr lang="en-GB" b="1" noProof="0" dirty="0" smtClean="0"/>
              <a:t>early protective action:</a:t>
            </a:r>
          </a:p>
          <a:p>
            <a:pPr>
              <a:defRPr/>
            </a:pPr>
            <a:r>
              <a:rPr lang="en-GB" noProof="0" dirty="0" smtClean="0"/>
              <a:t>Relocation</a:t>
            </a:r>
          </a:p>
          <a:p>
            <a:pPr marL="0" indent="0">
              <a:buFont typeface="Arial" panose="020B0604020202020204" pitchFamily="34" charset="0"/>
              <a:buNone/>
              <a:defRPr/>
            </a:pPr>
            <a:endParaRPr lang="en-GB" noProof="0" dirty="0"/>
          </a:p>
        </p:txBody>
      </p:sp>
      <p:sp>
        <p:nvSpPr>
          <p:cNvPr id="4" name="Slide Number Placeholder 3"/>
          <p:cNvSpPr>
            <a:spLocks noGrp="1"/>
          </p:cNvSpPr>
          <p:nvPr>
            <p:ph type="sldNum" sz="quarter" idx="10"/>
          </p:nvPr>
        </p:nvSpPr>
        <p:spPr/>
        <p:txBody>
          <a:bodyPr/>
          <a:lstStyle/>
          <a:p>
            <a:pPr>
              <a:defRPr/>
            </a:pPr>
            <a:fld id="{9A6C2BCF-B4F8-4C2E-853C-E394CFB21E07}" type="slidenum">
              <a:rPr lang="sl-SI" smtClean="0"/>
              <a:pPr>
                <a:defRPr/>
              </a:pPr>
              <a:t>16</a:t>
            </a:fld>
            <a:endParaRPr lang="sl-SI" dirty="0"/>
          </a:p>
        </p:txBody>
      </p:sp>
      <p:sp>
        <p:nvSpPr>
          <p:cNvPr id="6" name="Content Placeholder 2"/>
          <p:cNvSpPr txBox="1">
            <a:spLocks/>
          </p:cNvSpPr>
          <p:nvPr/>
        </p:nvSpPr>
        <p:spPr>
          <a:xfrm>
            <a:off x="4788390" y="1446347"/>
            <a:ext cx="5117610" cy="5672909"/>
          </a:xfrm>
          <a:prstGeom prst="rect">
            <a:avLst/>
          </a:prstGeom>
        </p:spPr>
        <p:txBody>
          <a:bodyPr/>
          <a:lstStyle/>
          <a:p>
            <a:pPr eaLnBrk="0" hangingPunct="0">
              <a:spcBef>
                <a:spcPts val="600"/>
              </a:spcBef>
              <a:spcAft>
                <a:spcPts val="600"/>
              </a:spcAft>
              <a:buClr>
                <a:srgbClr val="3366CC"/>
              </a:buClr>
              <a:buSzPct val="110000"/>
              <a:buFont typeface="Arial" charset="0"/>
              <a:buNone/>
            </a:pPr>
            <a:r>
              <a:rPr lang="en-US" sz="3200" b="1" dirty="0">
                <a:solidFill>
                  <a:srgbClr val="000000"/>
                </a:solidFill>
                <a:latin typeface="Calibri" pitchFamily="34" charset="0"/>
                <a:cs typeface="Calibri" pitchFamily="34" charset="0"/>
              </a:rPr>
              <a:t>Urgent and early:</a:t>
            </a:r>
          </a:p>
          <a:p>
            <a:pPr marL="360000" indent="-360000" fontAlgn="auto">
              <a:spcBef>
                <a:spcPts val="600"/>
              </a:spcBef>
              <a:spcAft>
                <a:spcPts val="600"/>
              </a:spcAft>
              <a:buClr>
                <a:srgbClr val="3366CC"/>
              </a:buClr>
              <a:buSzPct val="110000"/>
              <a:buFont typeface="Arial" panose="020B0604020202020204" pitchFamily="34" charset="0"/>
              <a:buChar char="•"/>
            </a:pPr>
            <a:r>
              <a:rPr lang="en-US" sz="3200" dirty="0" smtClean="0">
                <a:solidFill>
                  <a:srgbClr val="000000"/>
                </a:solidFill>
                <a:latin typeface="Calibri" pitchFamily="34" charset="0"/>
                <a:cs typeface="Calibri" pitchFamily="34" charset="0"/>
              </a:rPr>
              <a:t>Closing </a:t>
            </a:r>
            <a:r>
              <a:rPr lang="en-US" sz="3200" dirty="0">
                <a:solidFill>
                  <a:srgbClr val="000000"/>
                </a:solidFill>
                <a:latin typeface="Calibri" pitchFamily="34" charset="0"/>
                <a:cs typeface="Calibri" pitchFamily="34" charset="0"/>
              </a:rPr>
              <a:t>off the area</a:t>
            </a:r>
          </a:p>
          <a:p>
            <a:pPr marL="360000" indent="-360000" fontAlgn="auto">
              <a:spcBef>
                <a:spcPts val="600"/>
              </a:spcBef>
              <a:spcAft>
                <a:spcPts val="600"/>
              </a:spcAft>
              <a:buClr>
                <a:srgbClr val="3366CC"/>
              </a:buClr>
              <a:buSzPct val="110000"/>
              <a:buFont typeface="Arial" panose="020B0604020202020204" pitchFamily="34" charset="0"/>
              <a:buChar char="•"/>
            </a:pPr>
            <a:r>
              <a:rPr lang="en-US" sz="3200" dirty="0" smtClean="0">
                <a:solidFill>
                  <a:srgbClr val="000000"/>
                </a:solidFill>
                <a:latin typeface="Calibri" pitchFamily="34" charset="0"/>
                <a:cs typeface="Calibri" pitchFamily="34" charset="0"/>
              </a:rPr>
              <a:t>Preventing </a:t>
            </a:r>
            <a:r>
              <a:rPr lang="en-US" sz="3200" dirty="0">
                <a:solidFill>
                  <a:srgbClr val="000000"/>
                </a:solidFill>
                <a:latin typeface="Calibri" pitchFamily="34" charset="0"/>
                <a:cs typeface="Calibri" pitchFamily="34" charset="0"/>
              </a:rPr>
              <a:t/>
            </a:r>
            <a:br>
              <a:rPr lang="en-US" sz="3200" dirty="0">
                <a:solidFill>
                  <a:srgbClr val="000000"/>
                </a:solidFill>
                <a:latin typeface="Calibri" pitchFamily="34" charset="0"/>
                <a:cs typeface="Calibri" pitchFamily="34" charset="0"/>
              </a:rPr>
            </a:br>
            <a:r>
              <a:rPr lang="en-US" sz="3200" dirty="0">
                <a:solidFill>
                  <a:srgbClr val="000000"/>
                </a:solidFill>
                <a:latin typeface="Calibri" pitchFamily="34" charset="0"/>
                <a:cs typeface="Calibri" pitchFamily="34" charset="0"/>
              </a:rPr>
              <a:t>inadvertent ingestion</a:t>
            </a:r>
          </a:p>
          <a:p>
            <a:pPr marL="360000" indent="-360000" fontAlgn="auto">
              <a:spcBef>
                <a:spcPts val="600"/>
              </a:spcBef>
              <a:spcAft>
                <a:spcPts val="600"/>
              </a:spcAft>
              <a:buClr>
                <a:srgbClr val="3366CC"/>
              </a:buClr>
              <a:buSzPct val="110000"/>
              <a:buFont typeface="Arial" panose="020B0604020202020204" pitchFamily="34" charset="0"/>
              <a:buChar char="•"/>
            </a:pPr>
            <a:r>
              <a:rPr lang="en-US" sz="3200" dirty="0" smtClean="0">
                <a:solidFill>
                  <a:srgbClr val="000000"/>
                </a:solidFill>
                <a:latin typeface="Calibri" pitchFamily="34" charset="0"/>
                <a:cs typeface="Calibri" pitchFamily="34" charset="0"/>
              </a:rPr>
              <a:t>Personal </a:t>
            </a:r>
            <a:r>
              <a:rPr lang="en-US" sz="3200" dirty="0">
                <a:solidFill>
                  <a:srgbClr val="000000"/>
                </a:solidFill>
                <a:latin typeface="Calibri" pitchFamily="34" charset="0"/>
                <a:cs typeface="Calibri" pitchFamily="34" charset="0"/>
              </a:rPr>
              <a:t>decontamination</a:t>
            </a:r>
          </a:p>
          <a:p>
            <a:pPr marL="360000" indent="-360000" fontAlgn="auto">
              <a:spcBef>
                <a:spcPts val="600"/>
              </a:spcBef>
              <a:spcAft>
                <a:spcPts val="600"/>
              </a:spcAft>
              <a:buClr>
                <a:srgbClr val="3366CC"/>
              </a:buClr>
              <a:buSzPct val="110000"/>
              <a:buFont typeface="Arial" panose="020B0604020202020204" pitchFamily="34" charset="0"/>
              <a:buChar char="•"/>
            </a:pPr>
            <a:r>
              <a:rPr lang="en-US" sz="3200" dirty="0" smtClean="0">
                <a:solidFill>
                  <a:srgbClr val="000000"/>
                </a:solidFill>
                <a:latin typeface="Calibri" pitchFamily="34" charset="0"/>
                <a:cs typeface="Calibri" pitchFamily="34" charset="0"/>
              </a:rPr>
              <a:t>Restrictions </a:t>
            </a:r>
            <a:r>
              <a:rPr lang="en-US" sz="3200" dirty="0">
                <a:solidFill>
                  <a:srgbClr val="000000"/>
                </a:solidFill>
                <a:latin typeface="Calibri" pitchFamily="34" charset="0"/>
                <a:cs typeface="Calibri" pitchFamily="34" charset="0"/>
              </a:rPr>
              <a:t>on food, milk and drinking water and on commodities</a:t>
            </a:r>
          </a:p>
          <a:p>
            <a:pPr marL="360000" indent="-360000" fontAlgn="auto">
              <a:spcBef>
                <a:spcPts val="600"/>
              </a:spcBef>
              <a:spcAft>
                <a:spcPts val="600"/>
              </a:spcAft>
              <a:buClr>
                <a:srgbClr val="3366CC"/>
              </a:buClr>
              <a:buSzPct val="110000"/>
              <a:buFont typeface="Arial" panose="020B0604020202020204" pitchFamily="34" charset="0"/>
              <a:buChar char="•"/>
            </a:pPr>
            <a:r>
              <a:rPr lang="en-US" sz="3200" dirty="0" smtClean="0">
                <a:solidFill>
                  <a:srgbClr val="000000"/>
                </a:solidFill>
                <a:latin typeface="Calibri" pitchFamily="34" charset="0"/>
                <a:cs typeface="Calibri" pitchFamily="34" charset="0"/>
              </a:rPr>
              <a:t>Medical </a:t>
            </a:r>
            <a:r>
              <a:rPr lang="en-US" sz="3200" dirty="0">
                <a:solidFill>
                  <a:srgbClr val="000000"/>
                </a:solidFill>
                <a:latin typeface="Calibri" pitchFamily="34" charset="0"/>
                <a:cs typeface="Calibri" pitchFamily="34" charset="0"/>
              </a:rPr>
              <a:t>treatment </a:t>
            </a:r>
          </a:p>
          <a:p>
            <a:pPr eaLnBrk="0" hangingPunct="0">
              <a:spcBef>
                <a:spcPts val="600"/>
              </a:spcBef>
              <a:spcAft>
                <a:spcPts val="600"/>
              </a:spcAft>
              <a:buClr>
                <a:srgbClr val="3366CC"/>
              </a:buClr>
              <a:buSzPct val="110000"/>
              <a:buFont typeface="Arial" charset="0"/>
              <a:buNone/>
            </a:pPr>
            <a:endParaRPr lang="en-US" sz="3200" dirty="0">
              <a:solidFill>
                <a:srgbClr val="000000"/>
              </a:solidFill>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1" name="Title 1"/>
          <p:cNvSpPr>
            <a:spLocks noGrp="1"/>
          </p:cNvSpPr>
          <p:nvPr>
            <p:ph type="title"/>
          </p:nvPr>
        </p:nvSpPr>
        <p:spPr>
          <a:xfrm>
            <a:off x="222070" y="180000"/>
            <a:ext cx="9483633" cy="900000"/>
          </a:xfrm>
        </p:spPr>
        <p:txBody>
          <a:bodyPr/>
          <a:lstStyle/>
          <a:p>
            <a:r>
              <a:rPr lang="en-GB" dirty="0" smtClean="0">
                <a:cs typeface="Calibri" pitchFamily="34" charset="0"/>
              </a:rPr>
              <a:t>Providing instructions and warnings to the public </a:t>
            </a:r>
            <a:r>
              <a:rPr lang="en-GB" dirty="0" smtClean="0">
                <a:cs typeface="Calibri" pitchFamily="34" charset="0"/>
              </a:rPr>
              <a:t> </a:t>
            </a:r>
            <a:r>
              <a:rPr lang="en-GB" dirty="0" smtClean="0">
                <a:cs typeface="Calibri" pitchFamily="34" charset="0"/>
              </a:rPr>
              <a:t>For whom?</a:t>
            </a:r>
            <a:endParaRPr lang="en-GB" dirty="0" smtClean="0">
              <a:cs typeface="Calibri" pitchFamily="34" charset="0"/>
            </a:endParaRPr>
          </a:p>
        </p:txBody>
      </p:sp>
      <p:sp>
        <p:nvSpPr>
          <p:cNvPr id="271362" name="Content Placeholder 2"/>
          <p:cNvSpPr>
            <a:spLocks noGrp="1"/>
          </p:cNvSpPr>
          <p:nvPr>
            <p:ph idx="1"/>
          </p:nvPr>
        </p:nvSpPr>
        <p:spPr bwMode="auto">
          <a:xfrm>
            <a:off x="514219" y="1484313"/>
            <a:ext cx="8884444" cy="4679950"/>
          </a:xfrm>
          <a:noFill/>
          <a:ln>
            <a:miter lim="800000"/>
            <a:headEnd/>
            <a:tailEnd/>
          </a:ln>
        </p:spPr>
        <p:txBody>
          <a:bodyPr vert="horz" wrap="square" lIns="91440" tIns="45720" rIns="91440" bIns="45720" numCol="1" anchor="t" anchorCtr="0" compatLnSpc="1">
            <a:prstTxWarp prst="textNoShape">
              <a:avLst/>
            </a:prstTxWarp>
            <a:noAutofit/>
          </a:bodyPr>
          <a:lstStyle/>
          <a:p>
            <a:pPr marL="0" indent="0" eaLnBrk="1" hangingPunct="1">
              <a:buFont typeface="Arial" charset="0"/>
              <a:buNone/>
            </a:pPr>
            <a:r>
              <a:rPr lang="en-GB" noProof="0" dirty="0" smtClean="0">
                <a:cs typeface="Calibri" pitchFamily="34" charset="0"/>
              </a:rPr>
              <a:t>Information should be provided to all groups:</a:t>
            </a:r>
          </a:p>
          <a:p>
            <a:pPr eaLnBrk="1" fontAlgn="auto" hangingPunct="1"/>
            <a:r>
              <a:rPr lang="en-GB" dirty="0" smtClean="0">
                <a:cs typeface="Calibri" pitchFamily="34" charset="0"/>
              </a:rPr>
              <a:t>Permanent </a:t>
            </a:r>
            <a:r>
              <a:rPr lang="en-GB" dirty="0">
                <a:cs typeface="Calibri" pitchFamily="34" charset="0"/>
              </a:rPr>
              <a:t>population (residents) </a:t>
            </a:r>
          </a:p>
          <a:p>
            <a:pPr eaLnBrk="1" fontAlgn="auto" hangingPunct="1"/>
            <a:r>
              <a:rPr lang="en-GB" dirty="0" smtClean="0">
                <a:cs typeface="Calibri" pitchFamily="34" charset="0"/>
              </a:rPr>
              <a:t>Transient </a:t>
            </a:r>
            <a:r>
              <a:rPr lang="en-GB" dirty="0">
                <a:cs typeface="Calibri" pitchFamily="34" charset="0"/>
              </a:rPr>
              <a:t>population </a:t>
            </a:r>
            <a:r>
              <a:rPr lang="en-GB" dirty="0" smtClean="0">
                <a:cs typeface="Calibri" pitchFamily="34" charset="0"/>
              </a:rPr>
              <a:t>(</a:t>
            </a:r>
            <a:r>
              <a:rPr lang="en-GB" dirty="0">
                <a:cs typeface="Calibri" pitchFamily="34" charset="0"/>
              </a:rPr>
              <a:t>residing days to weeks)</a:t>
            </a:r>
          </a:p>
          <a:p>
            <a:pPr eaLnBrk="1" fontAlgn="auto" hangingPunct="1"/>
            <a:r>
              <a:rPr lang="en-GB" dirty="0" smtClean="0">
                <a:cs typeface="Calibri" pitchFamily="34" charset="0"/>
              </a:rPr>
              <a:t>Special </a:t>
            </a:r>
            <a:r>
              <a:rPr lang="en-GB" dirty="0">
                <a:cs typeface="Calibri" pitchFamily="34" charset="0"/>
              </a:rPr>
              <a:t>population groups (disabilities, minors, elderly)</a:t>
            </a:r>
          </a:p>
          <a:p>
            <a:pPr eaLnBrk="1" fontAlgn="auto" hangingPunct="1"/>
            <a:r>
              <a:rPr lang="en-GB" dirty="0" smtClean="0">
                <a:cs typeface="Calibri" pitchFamily="34" charset="0"/>
              </a:rPr>
              <a:t>Special </a:t>
            </a:r>
            <a:r>
              <a:rPr lang="en-GB" dirty="0">
                <a:cs typeface="Calibri" pitchFamily="34" charset="0"/>
              </a:rPr>
              <a:t>facilities </a:t>
            </a:r>
          </a:p>
          <a:p>
            <a:pPr marL="719138" lvl="1" indent="-358775" eaLnBrk="1" hangingPunct="1">
              <a:buFont typeface="Arial" charset="0"/>
              <a:buChar char="−"/>
            </a:pPr>
            <a:r>
              <a:rPr lang="en-GB" sz="3200" noProof="0" dirty="0" smtClean="0">
                <a:cs typeface="Calibri" pitchFamily="34" charset="0"/>
              </a:rPr>
              <a:t>Schools; Kindergartens; Hospitals; Retirement; Nursing homes; etc. </a:t>
            </a:r>
            <a:endParaRPr lang="en-GB" sz="3200"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140A9171-F767-45AE-83D1-6711F6A58558}" type="slidenum">
              <a:rPr lang="en-GB"/>
              <a:pPr>
                <a:defRPr/>
              </a:pPr>
              <a:t>17</a:t>
            </a:fld>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000" y="180000"/>
            <a:ext cx="9726000" cy="900000"/>
          </a:xfrm>
        </p:spPr>
        <p:txBody>
          <a:bodyPr/>
          <a:lstStyle/>
          <a:p>
            <a:r>
              <a:rPr lang="en-GB" dirty="0" smtClean="0">
                <a:cs typeface="Calibri" pitchFamily="34" charset="0"/>
              </a:rPr>
              <a:t>Providing instructions and warnings to the </a:t>
            </a:r>
            <a:r>
              <a:rPr lang="en-GB" dirty="0" smtClean="0">
                <a:cs typeface="Calibri" pitchFamily="34" charset="0"/>
              </a:rPr>
              <a:t>public </a:t>
            </a:r>
            <a:r>
              <a:rPr lang="en-US" dirty="0" smtClean="0"/>
              <a:t>General rules:</a:t>
            </a:r>
            <a:endParaRPr lang="en-US" dirty="0"/>
          </a:p>
        </p:txBody>
      </p:sp>
      <p:sp>
        <p:nvSpPr>
          <p:cNvPr id="3" name="Content Placeholder 2"/>
          <p:cNvSpPr>
            <a:spLocks noGrp="1"/>
          </p:cNvSpPr>
          <p:nvPr>
            <p:ph idx="1"/>
          </p:nvPr>
        </p:nvSpPr>
        <p:spPr>
          <a:xfrm>
            <a:off x="247650" y="1371600"/>
            <a:ext cx="9367706" cy="4419600"/>
          </a:xfrm>
        </p:spPr>
        <p:txBody>
          <a:bodyPr>
            <a:normAutofit lnSpcReduction="10000"/>
          </a:bodyPr>
          <a:lstStyle/>
          <a:p>
            <a:r>
              <a:rPr lang="en-US" dirty="0" smtClean="0"/>
              <a:t>Effective messaging may be critical to </a:t>
            </a:r>
            <a:r>
              <a:rPr lang="en-US" b="1" dirty="0" smtClean="0"/>
              <a:t>saving lives </a:t>
            </a:r>
            <a:r>
              <a:rPr lang="en-US" dirty="0" smtClean="0"/>
              <a:t>and minimize consequences </a:t>
            </a:r>
          </a:p>
          <a:p>
            <a:r>
              <a:rPr lang="en-US" dirty="0" smtClean="0"/>
              <a:t>Messages should:</a:t>
            </a:r>
          </a:p>
          <a:p>
            <a:pPr lvl="1"/>
            <a:r>
              <a:rPr lang="en-US" dirty="0" smtClean="0"/>
              <a:t>Be </a:t>
            </a:r>
            <a:r>
              <a:rPr lang="en-US" dirty="0" smtClean="0"/>
              <a:t>timely and </a:t>
            </a:r>
            <a:r>
              <a:rPr lang="en-US" dirty="0" smtClean="0"/>
              <a:t>factual </a:t>
            </a:r>
          </a:p>
          <a:p>
            <a:pPr lvl="1"/>
            <a:r>
              <a:rPr lang="en-US" dirty="0" smtClean="0"/>
              <a:t>Contain clear, concise, reliable </a:t>
            </a:r>
            <a:r>
              <a:rPr lang="en-US" dirty="0" smtClean="0"/>
              <a:t>advice</a:t>
            </a:r>
          </a:p>
          <a:p>
            <a:r>
              <a:rPr lang="en-US" dirty="0" smtClean="0"/>
              <a:t>All existing and still operational means should be used to convey messages to the affected people: </a:t>
            </a:r>
          </a:p>
          <a:p>
            <a:pPr lvl="1"/>
            <a:r>
              <a:rPr lang="en-US" dirty="0" smtClean="0"/>
              <a:t>TV, radio, sirens, e-mail alerts, text messaging, social media outlets</a:t>
            </a:r>
            <a:endParaRPr lang="en-US" sz="3200" dirty="0" smtClean="0"/>
          </a:p>
          <a:p>
            <a:endParaRPr lang="en-US" sz="3600" dirty="0" smtClean="0"/>
          </a:p>
        </p:txBody>
      </p:sp>
      <p:pic>
        <p:nvPicPr>
          <p:cNvPr id="6" name="Picture 4" descr="Japan nuclear: Tokyo electric employees"/>
          <p:cNvPicPr>
            <a:picLocks noChangeAspect="1" noChangeArrowheads="1"/>
          </p:cNvPicPr>
          <p:nvPr/>
        </p:nvPicPr>
        <p:blipFill>
          <a:blip r:embed="rId3"/>
          <a:srcRect/>
          <a:stretch>
            <a:fillRect/>
          </a:stretch>
        </p:blipFill>
        <p:spPr bwMode="auto">
          <a:xfrm>
            <a:off x="6447773" y="1964270"/>
            <a:ext cx="3244868" cy="1797834"/>
          </a:xfrm>
          <a:prstGeom prst="rect">
            <a:avLst/>
          </a:prstGeom>
          <a:noFill/>
          <a:ln w="9525">
            <a:noFill/>
            <a:miter lim="800000"/>
            <a:headEnd/>
            <a:tailEnd/>
          </a:ln>
        </p:spPr>
      </p:pic>
    </p:spTree>
    <p:extLst>
      <p:ext uri="{BB962C8B-B14F-4D97-AF65-F5344CB8AC3E}">
        <p14:creationId xmlns:p14="http://schemas.microsoft.com/office/powerpoint/2010/main" xmlns="" val="333721780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Emergency </a:t>
            </a:r>
            <a:r>
              <a:rPr lang="en-GB" dirty="0" smtClean="0"/>
              <a:t>warning systems</a:t>
            </a:r>
            <a:endParaRPr lang="en-GB" dirty="0"/>
          </a:p>
        </p:txBody>
      </p:sp>
      <p:sp>
        <p:nvSpPr>
          <p:cNvPr id="3" name="Content Placeholder 2"/>
          <p:cNvSpPr>
            <a:spLocks noGrp="1"/>
          </p:cNvSpPr>
          <p:nvPr>
            <p:ph idx="1"/>
          </p:nvPr>
        </p:nvSpPr>
        <p:spPr>
          <a:xfrm>
            <a:off x="165100" y="1295400"/>
            <a:ext cx="9450256" cy="5314406"/>
          </a:xfrm>
        </p:spPr>
        <p:txBody>
          <a:bodyPr>
            <a:noAutofit/>
          </a:bodyPr>
          <a:lstStyle/>
          <a:p>
            <a:r>
              <a:rPr lang="en-GB" dirty="0" smtClean="0"/>
              <a:t>Have to be installed and maintained operational for warning and instructing the public within the EPZs:</a:t>
            </a:r>
          </a:p>
          <a:p>
            <a:pPr marL="742950" lvl="2" indent="-342900">
              <a:buFont typeface="Calibri" pitchFamily="34" charset="0"/>
              <a:buChar char="—"/>
            </a:pPr>
            <a:r>
              <a:rPr lang="en-US" sz="3200" dirty="0" smtClean="0"/>
              <a:t>TV and radio emergency channels, sirens, </a:t>
            </a:r>
            <a:r>
              <a:rPr lang="en-US" sz="3200" dirty="0"/>
              <a:t>e-mail alerts, text messaging, social media </a:t>
            </a:r>
            <a:r>
              <a:rPr lang="en-US" sz="3200" dirty="0" smtClean="0"/>
              <a:t>outlets (e.g. Facebook or Twitter</a:t>
            </a:r>
            <a:r>
              <a:rPr lang="en-US" sz="3200" dirty="0" smtClean="0"/>
              <a:t>)</a:t>
            </a:r>
          </a:p>
          <a:p>
            <a:pPr marL="342900" lvl="1" indent="-342900">
              <a:buFont typeface="Calibri" pitchFamily="34" charset="0"/>
              <a:buChar char="•"/>
            </a:pPr>
            <a:r>
              <a:rPr lang="en-US" sz="3200" dirty="0" smtClean="0"/>
              <a:t>Have to be identified and used within territories for providing warnings and instructions to the public in case of a radiological emergency at unknown location</a:t>
            </a:r>
          </a:p>
          <a:p>
            <a:pPr marL="342900" lvl="1" indent="-342900">
              <a:buFont typeface="Calibri" pitchFamily="34" charset="0"/>
              <a:buChar char="•"/>
            </a:pPr>
            <a:r>
              <a:rPr lang="en-US" sz="3200" dirty="0" smtClean="0"/>
              <a:t>Planners </a:t>
            </a:r>
            <a:r>
              <a:rPr lang="en-US" sz="3200" dirty="0" smtClean="0"/>
              <a:t>need to know what types of systems are available</a:t>
            </a:r>
            <a:endParaRPr lang="en-GB" sz="3200" dirty="0"/>
          </a:p>
        </p:txBody>
      </p:sp>
    </p:spTree>
    <p:extLst>
      <p:ext uri="{BB962C8B-B14F-4D97-AF65-F5344CB8AC3E}">
        <p14:creationId xmlns:p14="http://schemas.microsoft.com/office/powerpoint/2010/main" xmlns="" val="3143879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5" name="Title 1"/>
          <p:cNvSpPr>
            <a:spLocks noGrp="1"/>
          </p:cNvSpPr>
          <p:nvPr>
            <p:ph type="title"/>
          </p:nvPr>
        </p:nvSpPr>
        <p:spPr/>
        <p:txBody>
          <a:bodyPr/>
          <a:lstStyle/>
          <a:p>
            <a:r>
              <a:rPr lang="en-GB" noProof="0" dirty="0" smtClean="0">
                <a:cs typeface="Calibri" pitchFamily="34" charset="0"/>
              </a:rPr>
              <a:t>Protecting emergency </a:t>
            </a:r>
            <a:r>
              <a:rPr lang="en-GB" noProof="0" dirty="0" smtClean="0">
                <a:cs typeface="Calibri" pitchFamily="34" charset="0"/>
              </a:rPr>
              <a:t>workers and helpers</a:t>
            </a:r>
            <a:endParaRPr lang="en-GB" noProof="0" dirty="0" smtClean="0">
              <a:cs typeface="Calibri" pitchFamily="34" charset="0"/>
            </a:endParaRPr>
          </a:p>
        </p:txBody>
      </p:sp>
      <p:sp>
        <p:nvSpPr>
          <p:cNvPr id="3" name="Content Placeholder 2"/>
          <p:cNvSpPr>
            <a:spLocks noGrp="1"/>
          </p:cNvSpPr>
          <p:nvPr>
            <p:ph idx="1"/>
          </p:nvPr>
        </p:nvSpPr>
        <p:spPr>
          <a:xfrm>
            <a:off x="207222" y="1196793"/>
            <a:ext cx="9276412" cy="5308509"/>
          </a:xfrm>
        </p:spPr>
        <p:txBody>
          <a:bodyPr vert="horz" wrap="square" lIns="91440" tIns="45720" rIns="91440" bIns="45720" numCol="1" anchor="t" anchorCtr="0" compatLnSpc="1">
            <a:prstTxWarp prst="textNoShape">
              <a:avLst/>
            </a:prstTxWarp>
            <a:noAutofit/>
          </a:bodyPr>
          <a:lstStyle/>
          <a:p>
            <a:pPr>
              <a:spcBef>
                <a:spcPts val="1662"/>
              </a:spcBef>
            </a:pPr>
            <a:r>
              <a:rPr lang="en-GB" b="1" dirty="0" smtClean="0">
                <a:cs typeface="Calibri" pitchFamily="34" charset="0"/>
              </a:rPr>
              <a:t>Emergency workers</a:t>
            </a:r>
            <a:r>
              <a:rPr lang="en-GB" dirty="0" smtClean="0">
                <a:cs typeface="Calibri" pitchFamily="34" charset="0"/>
              </a:rPr>
              <a:t>: Personnel </a:t>
            </a:r>
            <a:r>
              <a:rPr lang="en-GB" dirty="0" smtClean="0"/>
              <a:t>having </a:t>
            </a:r>
            <a:r>
              <a:rPr lang="en-GB" dirty="0" smtClean="0"/>
              <a:t>specified duties in an emergency, who might be exposed while taking actions </a:t>
            </a:r>
          </a:p>
          <a:p>
            <a:pPr lvl="1"/>
            <a:r>
              <a:rPr lang="en-GB" dirty="0" smtClean="0"/>
              <a:t>Includes those employed by registrants and licensees</a:t>
            </a:r>
          </a:p>
          <a:p>
            <a:pPr lvl="1"/>
            <a:r>
              <a:rPr lang="en-GB" dirty="0" smtClean="0"/>
              <a:t>Includes police officers, fire fighters, medical personnel and drivers and crews of evacuation vehicles</a:t>
            </a:r>
          </a:p>
          <a:p>
            <a:pPr>
              <a:defRPr/>
            </a:pPr>
            <a:r>
              <a:rPr lang="en-GB" b="1" noProof="0" dirty="0" smtClean="0">
                <a:cs typeface="Calibri" pitchFamily="34" charset="0"/>
              </a:rPr>
              <a:t>Emergency helpers</a:t>
            </a:r>
            <a:r>
              <a:rPr lang="en-GB" noProof="0" dirty="0" smtClean="0">
                <a:cs typeface="Calibri" pitchFamily="34" charset="0"/>
              </a:rPr>
              <a:t>: </a:t>
            </a:r>
            <a:r>
              <a:rPr lang="en-GB" dirty="0" smtClean="0"/>
              <a:t>Members of </a:t>
            </a:r>
            <a:endParaRPr lang="en-GB" dirty="0" smtClean="0"/>
          </a:p>
          <a:p>
            <a:pPr>
              <a:buNone/>
              <a:defRPr/>
            </a:pPr>
            <a:r>
              <a:rPr lang="en-GB" dirty="0" smtClean="0"/>
              <a:t>	</a:t>
            </a:r>
            <a:r>
              <a:rPr lang="en-GB" dirty="0" smtClean="0"/>
              <a:t>the </a:t>
            </a:r>
            <a:r>
              <a:rPr lang="en-GB" dirty="0" smtClean="0"/>
              <a:t>public who willingly and </a:t>
            </a:r>
            <a:endParaRPr lang="en-GB" dirty="0" smtClean="0"/>
          </a:p>
          <a:p>
            <a:pPr>
              <a:buNone/>
              <a:defRPr/>
            </a:pPr>
            <a:r>
              <a:rPr lang="en-GB" dirty="0" smtClean="0"/>
              <a:t>	</a:t>
            </a:r>
            <a:r>
              <a:rPr lang="en-GB" dirty="0" smtClean="0"/>
              <a:t>voluntarily </a:t>
            </a:r>
            <a:r>
              <a:rPr lang="en-GB" dirty="0" smtClean="0"/>
              <a:t>help in response to </a:t>
            </a:r>
            <a:r>
              <a:rPr lang="en-GB" dirty="0" smtClean="0"/>
              <a:t>a</a:t>
            </a:r>
          </a:p>
          <a:p>
            <a:pPr>
              <a:buNone/>
              <a:defRPr/>
            </a:pPr>
            <a:r>
              <a:rPr lang="en-GB" dirty="0" smtClean="0"/>
              <a:t>	nuclear </a:t>
            </a:r>
            <a:r>
              <a:rPr lang="en-GB" dirty="0" smtClean="0"/>
              <a:t>or radiological </a:t>
            </a:r>
            <a:r>
              <a:rPr lang="en-GB" dirty="0" smtClean="0"/>
              <a:t>emergency</a:t>
            </a:r>
            <a:endParaRPr lang="en-GB" dirty="0" smtClean="0"/>
          </a:p>
        </p:txBody>
      </p:sp>
      <p:sp>
        <p:nvSpPr>
          <p:cNvPr id="4" name="Slide Number Placeholder 3"/>
          <p:cNvSpPr>
            <a:spLocks noGrp="1"/>
          </p:cNvSpPr>
          <p:nvPr>
            <p:ph type="sldNum" sz="quarter" idx="10"/>
          </p:nvPr>
        </p:nvSpPr>
        <p:spPr/>
        <p:txBody>
          <a:bodyPr/>
          <a:lstStyle/>
          <a:p>
            <a:pPr>
              <a:defRPr/>
            </a:pPr>
            <a:fld id="{5EEE7756-9D46-4AF6-8F21-AF34D95838A6}" type="slidenum">
              <a:rPr lang="en-GB"/>
              <a:pPr>
                <a:defRPr/>
              </a:pPr>
              <a:t>20</a:t>
            </a:fld>
            <a:endParaRPr lang="en-GB" dirty="0"/>
          </a:p>
        </p:txBody>
      </p:sp>
      <p:pic>
        <p:nvPicPr>
          <p:cNvPr id="277508" name="Picture 5"/>
          <p:cNvPicPr>
            <a:picLocks noChangeAspect="1" noChangeArrowheads="1"/>
          </p:cNvPicPr>
          <p:nvPr/>
        </p:nvPicPr>
        <p:blipFill>
          <a:blip r:embed="rId3"/>
          <a:srcRect/>
          <a:stretch>
            <a:fillRect/>
          </a:stretch>
        </p:blipFill>
        <p:spPr bwMode="auto">
          <a:xfrm>
            <a:off x="6359938" y="4159699"/>
            <a:ext cx="3371892" cy="21104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2"/>
          <p:cNvSpPr>
            <a:spLocks noGrp="1" noChangeArrowheads="1"/>
          </p:cNvSpPr>
          <p:nvPr>
            <p:ph type="title"/>
          </p:nvPr>
        </p:nvSpPr>
        <p:spPr/>
        <p:txBody>
          <a:bodyPr/>
          <a:lstStyle/>
          <a:p>
            <a:r>
              <a:rPr lang="en-US" dirty="0" smtClean="0"/>
              <a:t>Requirements for </a:t>
            </a:r>
            <a:r>
              <a:rPr lang="en-US" dirty="0" smtClean="0"/>
              <a:t>emergency workers</a:t>
            </a:r>
            <a:endParaRPr lang="en-US" dirty="0"/>
          </a:p>
        </p:txBody>
      </p:sp>
      <p:sp>
        <p:nvSpPr>
          <p:cNvPr id="2" name="Content Placeholder 1"/>
          <p:cNvSpPr>
            <a:spLocks noGrp="1"/>
          </p:cNvSpPr>
          <p:nvPr>
            <p:ph idx="1"/>
          </p:nvPr>
        </p:nvSpPr>
        <p:spPr/>
        <p:txBody>
          <a:bodyPr/>
          <a:lstStyle/>
          <a:p>
            <a:r>
              <a:rPr lang="en-US" dirty="0" smtClean="0"/>
              <a:t>Should be clearly informed in advance of the associated health risks and protective actions</a:t>
            </a:r>
          </a:p>
          <a:p>
            <a:r>
              <a:rPr lang="en-US" dirty="0" smtClean="0"/>
              <a:t>Should be trained</a:t>
            </a:r>
          </a:p>
          <a:p>
            <a:pPr lvl="1"/>
            <a:r>
              <a:rPr lang="en-US" dirty="0" smtClean="0"/>
              <a:t>In advance when pre-designated, or if not</a:t>
            </a:r>
          </a:p>
          <a:p>
            <a:pPr lvl="1"/>
            <a:r>
              <a:rPr lang="en-US" dirty="0" smtClean="0"/>
              <a:t>Just-in-time – before being assigned his/her </a:t>
            </a:r>
            <a:r>
              <a:rPr lang="en-US" dirty="0" smtClean="0"/>
              <a:t>task</a:t>
            </a:r>
          </a:p>
          <a:p>
            <a:r>
              <a:rPr lang="en-US" dirty="0" smtClean="0"/>
              <a:t>Relevant requirements for occupational exposure in planned exposure situation are to be applied </a:t>
            </a:r>
          </a:p>
          <a:p>
            <a:r>
              <a:rPr lang="en-US" dirty="0" smtClean="0"/>
              <a:t>No emergency worker should be subject to an exposure in an emergency in excess of 50 </a:t>
            </a:r>
            <a:r>
              <a:rPr lang="en-US" dirty="0" err="1" smtClean="0"/>
              <a:t>mSv</a:t>
            </a:r>
            <a:endParaRPr lang="en-US" dirty="0" smtClean="0"/>
          </a:p>
          <a:p>
            <a:pPr lvl="1"/>
            <a:r>
              <a:rPr lang="en-US" dirty="0" smtClean="0"/>
              <a:t> Unless exceptional circumstances are </a:t>
            </a:r>
            <a:r>
              <a:rPr lang="en-US" dirty="0" smtClean="0"/>
              <a:t>present</a:t>
            </a:r>
            <a:endParaRPr lang="en-US" dirty="0"/>
          </a:p>
        </p:txBody>
      </p:sp>
    </p:spTree>
    <p:extLst>
      <p:ext uri="{BB962C8B-B14F-4D97-AF65-F5344CB8AC3E}">
        <p14:creationId xmlns:p14="http://schemas.microsoft.com/office/powerpoint/2010/main" xmlns="" val="38033109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49" name="Title 1"/>
          <p:cNvSpPr>
            <a:spLocks noGrp="1"/>
          </p:cNvSpPr>
          <p:nvPr>
            <p:ph type="title"/>
          </p:nvPr>
        </p:nvSpPr>
        <p:spPr/>
        <p:txBody>
          <a:bodyPr/>
          <a:lstStyle/>
          <a:p>
            <a:r>
              <a:rPr lang="en-GB" noProof="0" dirty="0" smtClean="0">
                <a:cs typeface="Calibri" pitchFamily="34" charset="0"/>
              </a:rPr>
              <a:t>High doses on a voluntarily basis</a:t>
            </a:r>
          </a:p>
        </p:txBody>
      </p:sp>
      <p:sp>
        <p:nvSpPr>
          <p:cNvPr id="283650" name="Content Placeholder 2"/>
          <p:cNvSpPr>
            <a:spLocks noGrp="1"/>
          </p:cNvSpPr>
          <p:nvPr>
            <p:ph idx="1"/>
          </p:nvPr>
        </p:nvSpPr>
        <p:spPr bwMode="auto">
          <a:xfrm>
            <a:off x="274320" y="1136469"/>
            <a:ext cx="9124343" cy="5027794"/>
          </a:xfrm>
          <a:noFill/>
          <a:ln>
            <a:miter lim="800000"/>
            <a:headEnd/>
            <a:tailEnd/>
          </a:ln>
        </p:spPr>
        <p:txBody>
          <a:bodyPr vert="horz" wrap="square" lIns="91440" tIns="45720" rIns="91440" bIns="45720" numCol="1" anchor="t" anchorCtr="0" compatLnSpc="1">
            <a:prstTxWarp prst="textNoShape">
              <a:avLst/>
            </a:prstTxWarp>
            <a:noAutofit/>
          </a:bodyPr>
          <a:lstStyle/>
          <a:p>
            <a:pPr marL="358775" indent="-358775">
              <a:buFont typeface="Arial" charset="0"/>
              <a:buChar char="•"/>
            </a:pPr>
            <a:r>
              <a:rPr lang="en-GB" noProof="0" dirty="0" smtClean="0">
                <a:cs typeface="Calibri" pitchFamily="34" charset="0"/>
              </a:rPr>
              <a:t>Most response actions to be carried out within dose limits for occupational exposure</a:t>
            </a:r>
          </a:p>
          <a:p>
            <a:pPr marL="358775" indent="-358775">
              <a:buFont typeface="Arial" charset="0"/>
              <a:buChar char="•"/>
            </a:pPr>
            <a:r>
              <a:rPr lang="en-GB" noProof="0" dirty="0" smtClean="0">
                <a:cs typeface="Calibri" pitchFamily="34" charset="0"/>
              </a:rPr>
              <a:t>Critical actions (life saving, prevention of development of catastrophic conditions, averting large collective doses) may lead to incurring higher doses </a:t>
            </a:r>
            <a:endParaRPr lang="en-GB" noProof="0" dirty="0" smtClean="0">
              <a:cs typeface="Calibri" pitchFamily="34" charset="0"/>
            </a:endParaRPr>
          </a:p>
          <a:p>
            <a:pPr marL="358775" indent="-358775">
              <a:buFont typeface="Arial" charset="0"/>
              <a:buChar char="•"/>
            </a:pPr>
            <a:r>
              <a:rPr lang="en-GB" noProof="0" dirty="0" smtClean="0">
                <a:cs typeface="Calibri" pitchFamily="34" charset="0"/>
              </a:rPr>
              <a:t>They </a:t>
            </a:r>
            <a:r>
              <a:rPr lang="en-GB" noProof="0" dirty="0" smtClean="0">
                <a:cs typeface="Calibri" pitchFamily="34" charset="0"/>
              </a:rPr>
              <a:t>are to be taken on a voluntarily basis</a:t>
            </a:r>
          </a:p>
          <a:p>
            <a:pPr lvl="1" eaLnBrk="1" fontAlgn="auto" hangingPunct="1"/>
            <a:r>
              <a:rPr lang="en-GB" sz="3200" dirty="0">
                <a:cs typeface="Calibri" pitchFamily="34" charset="0"/>
              </a:rPr>
              <a:t>Subject to informed consent</a:t>
            </a:r>
          </a:p>
          <a:p>
            <a:pPr marL="358775" indent="-358775">
              <a:buFont typeface="Arial" charset="0"/>
              <a:buChar char="•"/>
            </a:pPr>
            <a:r>
              <a:rPr lang="en-GB" noProof="0" dirty="0" smtClean="0">
                <a:cs typeface="Calibri" pitchFamily="34" charset="0"/>
              </a:rPr>
              <a:t>To keep the doses of emergency workers as low as reasonable </a:t>
            </a:r>
            <a:r>
              <a:rPr lang="en-GB" noProof="0" dirty="0" smtClean="0">
                <a:cs typeface="Calibri" pitchFamily="34" charset="0"/>
              </a:rPr>
              <a:t>achievable </a:t>
            </a:r>
          </a:p>
        </p:txBody>
      </p:sp>
      <p:sp>
        <p:nvSpPr>
          <p:cNvPr id="4" name="Slide Number Placeholder 3"/>
          <p:cNvSpPr>
            <a:spLocks noGrp="1"/>
          </p:cNvSpPr>
          <p:nvPr>
            <p:ph type="sldNum" sz="quarter" idx="10"/>
          </p:nvPr>
        </p:nvSpPr>
        <p:spPr/>
        <p:txBody>
          <a:bodyPr/>
          <a:lstStyle/>
          <a:p>
            <a:pPr>
              <a:defRPr/>
            </a:pPr>
            <a:fld id="{06064AD7-49D3-4A94-98D0-839E1350D144}" type="slidenum">
              <a:rPr lang="sl-SI" smtClean="0"/>
              <a:pPr>
                <a:defRPr/>
              </a:pPr>
              <a:t>22</a:t>
            </a:fld>
            <a:endParaRPr lang="sl-SI"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cs typeface="Calibri" pitchFamily="34" charset="0"/>
              </a:rPr>
              <a:t>Restricting exposure </a:t>
            </a:r>
            <a:r>
              <a:rPr lang="en-GB" dirty="0" smtClean="0">
                <a:cs typeface="Calibri" pitchFamily="34" charset="0"/>
              </a:rPr>
              <a:t>of emergency workers</a:t>
            </a:r>
            <a:r>
              <a:rPr lang="en-GB" dirty="0" smtClean="0"/>
              <a:t> and emergency helpers</a:t>
            </a:r>
            <a:endParaRPr lang="en-GB" dirty="0"/>
          </a:p>
        </p:txBody>
      </p:sp>
      <p:sp>
        <p:nvSpPr>
          <p:cNvPr id="3" name="Content Placeholder 2"/>
          <p:cNvSpPr>
            <a:spLocks noGrp="1"/>
          </p:cNvSpPr>
          <p:nvPr>
            <p:ph idx="1"/>
          </p:nvPr>
        </p:nvSpPr>
        <p:spPr>
          <a:xfrm>
            <a:off x="180000" y="1423851"/>
            <a:ext cx="9540000" cy="5238206"/>
          </a:xfrm>
        </p:spPr>
        <p:txBody>
          <a:bodyPr>
            <a:normAutofit fontScale="92500"/>
          </a:bodyPr>
          <a:lstStyle/>
          <a:p>
            <a:r>
              <a:rPr lang="en-GB" sz="3500" dirty="0" smtClean="0">
                <a:cs typeface="Calibri" pitchFamily="34" charset="0"/>
              </a:rPr>
              <a:t>Guidance values for restricting exposure of emergency workers are presented in Appendix I of GSR Part 7</a:t>
            </a:r>
            <a:endParaRPr lang="en-GB" sz="3500" b="1" dirty="0" smtClean="0"/>
          </a:p>
          <a:p>
            <a:r>
              <a:rPr lang="en-GB" sz="3500" dirty="0" smtClean="0"/>
              <a:t>Helpers </a:t>
            </a:r>
            <a:r>
              <a:rPr lang="en-GB" sz="3500" dirty="0" smtClean="0"/>
              <a:t>in an emergency shall not be allowed to take actions that could result in </a:t>
            </a:r>
            <a:r>
              <a:rPr lang="en-GB" sz="3500" dirty="0" smtClean="0"/>
              <a:t>doses &gt; </a:t>
            </a:r>
            <a:r>
              <a:rPr lang="en-GB" sz="3500" b="1" dirty="0" smtClean="0"/>
              <a:t>50 </a:t>
            </a:r>
            <a:r>
              <a:rPr lang="en-GB" sz="3500" b="1" dirty="0" err="1" smtClean="0"/>
              <a:t>mSv</a:t>
            </a:r>
            <a:r>
              <a:rPr lang="en-GB" sz="3500" b="1" dirty="0" smtClean="0"/>
              <a:t> </a:t>
            </a:r>
            <a:endParaRPr lang="en-GB" sz="3500" b="1" dirty="0" smtClean="0"/>
          </a:p>
          <a:p>
            <a:r>
              <a:rPr lang="en-US" sz="3500" dirty="0" smtClean="0"/>
              <a:t>Arrangements should be in place for:</a:t>
            </a:r>
          </a:p>
          <a:p>
            <a:pPr lvl="1"/>
            <a:r>
              <a:rPr lang="en-US" sz="3200" dirty="0" smtClean="0"/>
              <a:t>managing</a:t>
            </a:r>
            <a:r>
              <a:rPr lang="en-US" sz="3200" dirty="0" smtClean="0"/>
              <a:t>, controlling and recording the doses received</a:t>
            </a:r>
          </a:p>
          <a:p>
            <a:pPr lvl="1"/>
            <a:r>
              <a:rPr lang="en-US" sz="3200" dirty="0" smtClean="0"/>
              <a:t>a</a:t>
            </a:r>
            <a:r>
              <a:rPr lang="en-US" sz="3200" dirty="0" smtClean="0"/>
              <a:t>ppropriate </a:t>
            </a:r>
            <a:r>
              <a:rPr lang="en-US" sz="3200" dirty="0" smtClean="0"/>
              <a:t>specialized protective equipment and monitoring equipment</a:t>
            </a:r>
          </a:p>
          <a:p>
            <a:pPr lvl="1"/>
            <a:r>
              <a:rPr lang="en-US" sz="3200" dirty="0" smtClean="0"/>
              <a:t>medical </a:t>
            </a:r>
            <a:r>
              <a:rPr lang="en-US" sz="3200" dirty="0" smtClean="0"/>
              <a:t>follow-up and psychological counseling</a:t>
            </a:r>
          </a:p>
          <a:p>
            <a:pPr lvl="1"/>
            <a:r>
              <a:rPr lang="en-US" sz="3200" dirty="0" smtClean="0"/>
              <a:t>obtaining </a:t>
            </a:r>
            <a:r>
              <a:rPr lang="en-US" sz="3200" dirty="0" smtClean="0"/>
              <a:t>information to perform specified duties</a:t>
            </a:r>
          </a:p>
          <a:p>
            <a:endParaRPr lang="en-GB" b="1" dirty="0" smtClean="0"/>
          </a:p>
          <a:p>
            <a:endParaRPr lang="en-GB" dirty="0"/>
          </a:p>
        </p:txBody>
      </p:sp>
    </p:spTree>
    <p:extLst>
      <p:ext uri="{BB962C8B-B14F-4D97-AF65-F5344CB8AC3E}">
        <p14:creationId xmlns:p14="http://schemas.microsoft.com/office/powerpoint/2010/main" xmlns="" val="63450734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1" name="Title 1"/>
          <p:cNvSpPr>
            <a:spLocks noGrp="1"/>
          </p:cNvSpPr>
          <p:nvPr>
            <p:ph type="title"/>
          </p:nvPr>
        </p:nvSpPr>
        <p:spPr/>
        <p:txBody>
          <a:bodyPr/>
          <a:lstStyle/>
          <a:p>
            <a:pPr eaLnBrk="1" hangingPunct="1"/>
            <a:r>
              <a:rPr lang="en-GB" noProof="0" dirty="0" smtClean="0">
                <a:cs typeface="Calibri" pitchFamily="34" charset="0"/>
              </a:rPr>
              <a:t>Managing medical response</a:t>
            </a:r>
          </a:p>
        </p:txBody>
      </p:sp>
      <p:sp>
        <p:nvSpPr>
          <p:cNvPr id="302082" name="Content Placeholder 2"/>
          <p:cNvSpPr>
            <a:spLocks noGrp="1"/>
          </p:cNvSpPr>
          <p:nvPr>
            <p:ph idx="1"/>
          </p:nvPr>
        </p:nvSpPr>
        <p:spPr bwMode="auto">
          <a:xfrm>
            <a:off x="239898" y="1201783"/>
            <a:ext cx="9387427" cy="5185953"/>
          </a:xfrm>
          <a:noFill/>
          <a:ln>
            <a:miter lim="800000"/>
            <a:headEnd/>
            <a:tailEnd/>
          </a:ln>
        </p:spPr>
        <p:txBody>
          <a:bodyPr vert="horz" wrap="square" lIns="91440" tIns="45720" rIns="91440" bIns="45720" numCol="1" anchor="t" anchorCtr="0" compatLnSpc="1">
            <a:prstTxWarp prst="textNoShape">
              <a:avLst/>
            </a:prstTxWarp>
            <a:noAutofit/>
          </a:bodyPr>
          <a:lstStyle/>
          <a:p>
            <a:pPr marL="358775" indent="-358775" eaLnBrk="1" hangingPunct="1">
              <a:buFont typeface="Arial" charset="0"/>
              <a:buChar char="•"/>
            </a:pPr>
            <a:r>
              <a:rPr lang="en-GB" noProof="0" dirty="0" smtClean="0">
                <a:cs typeface="Calibri" pitchFamily="34" charset="0"/>
              </a:rPr>
              <a:t>Medical response </a:t>
            </a:r>
            <a:r>
              <a:rPr lang="en-GB" noProof="0" dirty="0" smtClean="0">
                <a:cs typeface="Calibri" pitchFamily="34" charset="0"/>
              </a:rPr>
              <a:t>is based </a:t>
            </a:r>
            <a:r>
              <a:rPr lang="en-GB" noProof="0" dirty="0" smtClean="0">
                <a:cs typeface="Calibri" pitchFamily="34" charset="0"/>
              </a:rPr>
              <a:t>on methods used for handling other types of </a:t>
            </a:r>
            <a:r>
              <a:rPr lang="en-GB" noProof="0" dirty="0" smtClean="0">
                <a:cs typeface="Calibri" pitchFamily="34" charset="0"/>
              </a:rPr>
              <a:t>accidents, with due consideration for:  </a:t>
            </a:r>
            <a:endParaRPr lang="en-GB" noProof="0" dirty="0" smtClean="0">
              <a:cs typeface="Calibri" pitchFamily="34" charset="0"/>
            </a:endParaRPr>
          </a:p>
          <a:p>
            <a:pPr marL="1079138" lvl="2" indent="-358775" eaLnBrk="1" hangingPunct="1">
              <a:buFont typeface="Arial" charset="0"/>
              <a:buChar char="−"/>
            </a:pPr>
            <a:r>
              <a:rPr lang="en-GB" sz="3200" noProof="0" dirty="0" smtClean="0">
                <a:cs typeface="Calibri" pitchFamily="34" charset="0"/>
              </a:rPr>
              <a:t>Health </a:t>
            </a:r>
            <a:r>
              <a:rPr lang="en-GB" sz="3200" noProof="0" dirty="0" smtClean="0">
                <a:cs typeface="Calibri" pitchFamily="34" charset="0"/>
              </a:rPr>
              <a:t>effects of radiation </a:t>
            </a:r>
          </a:p>
          <a:p>
            <a:pPr marL="1079138" lvl="2" indent="-358775" eaLnBrk="1" hangingPunct="1">
              <a:buFont typeface="Arial" charset="0"/>
              <a:buChar char="−"/>
            </a:pPr>
            <a:r>
              <a:rPr lang="en-GB" sz="3200" noProof="0" dirty="0" smtClean="0">
                <a:cs typeface="Calibri" pitchFamily="34" charset="0"/>
              </a:rPr>
              <a:t>Contamination issues</a:t>
            </a:r>
          </a:p>
          <a:p>
            <a:pPr marL="358775" indent="-358775" eaLnBrk="1" hangingPunct="1">
              <a:buFont typeface="Arial" charset="0"/>
              <a:buChar char="•"/>
            </a:pPr>
            <a:r>
              <a:rPr lang="en-GB" noProof="0" dirty="0" smtClean="0">
                <a:cs typeface="Calibri" pitchFamily="34" charset="0"/>
              </a:rPr>
              <a:t>Medical response needs to consider:</a:t>
            </a:r>
          </a:p>
          <a:p>
            <a:pPr marL="719138" lvl="1" indent="-358775" eaLnBrk="1" hangingPunct="1">
              <a:buFont typeface="Arial" charset="0"/>
              <a:buChar char="−"/>
            </a:pPr>
            <a:r>
              <a:rPr lang="en-GB" sz="3200" noProof="0" dirty="0" smtClean="0">
                <a:cs typeface="Calibri" pitchFamily="34" charset="0"/>
              </a:rPr>
              <a:t>Needs on-site: medical care for workers </a:t>
            </a:r>
          </a:p>
          <a:p>
            <a:pPr marL="719138" lvl="1" indent="-358775" eaLnBrk="1" hangingPunct="1">
              <a:buFont typeface="Arial" charset="0"/>
              <a:buChar char="−"/>
            </a:pPr>
            <a:r>
              <a:rPr lang="en-GB" sz="3200" noProof="0" dirty="0" smtClean="0">
                <a:cs typeface="Calibri" pitchFamily="34" charset="0"/>
              </a:rPr>
              <a:t>Needs off-site: medical care for workers and the affected population</a:t>
            </a:r>
          </a:p>
          <a:p>
            <a:pPr marL="358775" indent="-358775" eaLnBrk="1" hangingPunct="1">
              <a:buFont typeface="Arial" charset="0"/>
              <a:buChar cha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99DC3027-B715-482D-AD65-C3FE1A049496}" type="slidenum">
              <a:rPr lang="en-GB"/>
              <a:pPr>
                <a:defRPr/>
              </a:pPr>
              <a:t>24</a:t>
            </a:fld>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29" name="Title 1"/>
          <p:cNvSpPr>
            <a:spLocks noGrp="1"/>
          </p:cNvSpPr>
          <p:nvPr>
            <p:ph type="title"/>
          </p:nvPr>
        </p:nvSpPr>
        <p:spPr/>
        <p:txBody>
          <a:bodyPr/>
          <a:lstStyle/>
          <a:p>
            <a:pPr eaLnBrk="1" hangingPunct="1"/>
            <a:r>
              <a:rPr lang="en-GB" noProof="0" dirty="0" smtClean="0">
                <a:cs typeface="Calibri" pitchFamily="34" charset="0"/>
              </a:rPr>
              <a:t>Three levels of medical response</a:t>
            </a:r>
          </a:p>
        </p:txBody>
      </p:sp>
      <p:sp>
        <p:nvSpPr>
          <p:cNvPr id="278530" name="Content Placeholder 2"/>
          <p:cNvSpPr>
            <a:spLocks noGrp="1"/>
          </p:cNvSpPr>
          <p:nvPr>
            <p:ph idx="1"/>
          </p:nvPr>
        </p:nvSpPr>
        <p:spPr bwMode="auto">
          <a:xfrm>
            <a:off x="391886" y="1149531"/>
            <a:ext cx="9006777" cy="5014732"/>
          </a:xfrm>
          <a:ln>
            <a:miter lim="800000"/>
            <a:headEnd/>
            <a:tailEnd/>
          </a:ln>
        </p:spPr>
        <p:txBody>
          <a:bodyPr vert="horz" wrap="square" lIns="91440" tIns="45720" rIns="91440" bIns="45720" numCol="1" anchor="t" anchorCtr="0" compatLnSpc="1">
            <a:prstTxWarp prst="textNoShape">
              <a:avLst/>
            </a:prstTxWarp>
            <a:noAutofit/>
          </a:bodyPr>
          <a:lstStyle/>
          <a:p>
            <a:pPr marL="381000" indent="-381000" eaLnBrk="1" hangingPunct="1">
              <a:buFont typeface="Arial" charset="0"/>
              <a:buAutoNum type="arabicPeriod"/>
              <a:defRPr/>
            </a:pPr>
            <a:r>
              <a:rPr lang="en-GB" noProof="0" dirty="0" smtClean="0">
                <a:cs typeface="Calibri" pitchFamily="34" charset="0"/>
              </a:rPr>
              <a:t>First aid </a:t>
            </a:r>
            <a:r>
              <a:rPr lang="en-GB" b="1" noProof="0" dirty="0" smtClean="0">
                <a:cs typeface="Calibri" pitchFamily="34" charset="0"/>
              </a:rPr>
              <a:t>on spot</a:t>
            </a:r>
          </a:p>
          <a:p>
            <a:pPr marL="381000" indent="-381000" eaLnBrk="1" hangingPunct="1">
              <a:buFont typeface="Arial" charset="0"/>
              <a:buAutoNum type="arabicPeriod"/>
              <a:defRPr/>
            </a:pPr>
            <a:r>
              <a:rPr lang="en-GB" noProof="0" dirty="0" smtClean="0">
                <a:cs typeface="Calibri" pitchFamily="34" charset="0"/>
              </a:rPr>
              <a:t>Initial medical examination, treatment </a:t>
            </a:r>
            <a:r>
              <a:rPr lang="en-GB" b="1" noProof="0" dirty="0" smtClean="0">
                <a:cs typeface="Calibri" pitchFamily="34" charset="0"/>
              </a:rPr>
              <a:t>in a general hospital</a:t>
            </a:r>
          </a:p>
          <a:p>
            <a:pPr marL="381000" indent="-381000" eaLnBrk="1" hangingPunct="1">
              <a:buFont typeface="Arial" charset="0"/>
              <a:buAutoNum type="arabicPeriod"/>
              <a:defRPr/>
            </a:pPr>
            <a:r>
              <a:rPr lang="en-GB" noProof="0" dirty="0" smtClean="0">
                <a:cs typeface="Calibri" pitchFamily="34" charset="0"/>
              </a:rPr>
              <a:t>Complete examination, treatment </a:t>
            </a:r>
            <a:r>
              <a:rPr lang="en-GB" b="1" noProof="0" dirty="0" smtClean="0">
                <a:cs typeface="Calibri" pitchFamily="34" charset="0"/>
              </a:rPr>
              <a:t>in a specialized medical centre</a:t>
            </a:r>
            <a:r>
              <a:rPr lang="en-GB" noProof="0" dirty="0" smtClean="0">
                <a:cs typeface="Calibri" pitchFamily="34" charset="0"/>
              </a:rPr>
              <a:t> </a:t>
            </a:r>
          </a:p>
          <a:p>
            <a:pPr eaLnBrk="1" hangingPunct="1">
              <a:lnSpc>
                <a:spcPct val="90000"/>
              </a:lnSpc>
              <a:spcBef>
                <a:spcPct val="0"/>
              </a:spcBef>
              <a:spcAft>
                <a:spcPct val="0"/>
              </a:spcAft>
              <a:defRPr/>
            </a:pPr>
            <a:endParaRPr lang="en-GB" noProof="0" dirty="0" smtClean="0">
              <a:cs typeface="Calibri" pitchFamily="34" charset="0"/>
            </a:endParaRPr>
          </a:p>
          <a:p>
            <a:pPr marL="0" indent="0" eaLnBrk="1" hangingPunct="1">
              <a:lnSpc>
                <a:spcPct val="90000"/>
              </a:lnSpc>
              <a:spcBef>
                <a:spcPct val="0"/>
              </a:spcBef>
              <a:spcAft>
                <a:spcPct val="0"/>
              </a:spcAft>
              <a:buFont typeface="Arial" panose="020B0604020202020204" pitchFamily="34" charset="0"/>
              <a:buNone/>
              <a:defRPr/>
            </a:pPr>
            <a:r>
              <a:rPr lang="en-GB" noProof="0" dirty="0" smtClean="0">
                <a:cs typeface="Calibri" pitchFamily="34" charset="0"/>
              </a:rPr>
              <a:t>According to </a:t>
            </a:r>
          </a:p>
          <a:p>
            <a:pPr lvl="1" eaLnBrk="1" fontAlgn="auto" hangingPunct="1">
              <a:defRPr/>
            </a:pPr>
            <a:r>
              <a:rPr lang="en-GB" sz="3200" dirty="0">
                <a:cs typeface="Calibri" pitchFamily="34" charset="0"/>
              </a:rPr>
              <a:t>Degree of complexity</a:t>
            </a:r>
          </a:p>
          <a:p>
            <a:pPr lvl="1" eaLnBrk="1" fontAlgn="auto" hangingPunct="1">
              <a:defRPr/>
            </a:pPr>
            <a:r>
              <a:rPr lang="en-GB" sz="3200" dirty="0">
                <a:cs typeface="Calibri" pitchFamily="34" charset="0"/>
              </a:rPr>
              <a:t>Necessary resources for assistance</a:t>
            </a:r>
          </a:p>
          <a:p>
            <a:pPr lvl="1" eaLnBrk="1" fontAlgn="auto" hangingPunct="1">
              <a:defRPr/>
            </a:pPr>
            <a:r>
              <a:rPr lang="en-GB" sz="3200" dirty="0">
                <a:cs typeface="Calibri" pitchFamily="34" charset="0"/>
              </a:rPr>
              <a:t>Severity of </a:t>
            </a:r>
            <a:r>
              <a:rPr lang="en-GB" sz="3200" dirty="0" smtClean="0">
                <a:cs typeface="Calibri" pitchFamily="34" charset="0"/>
              </a:rPr>
              <a:t>consequences</a:t>
            </a:r>
            <a:endParaRPr lang="en-GB" noProof="0" dirty="0" smtClean="0">
              <a:cs typeface="Calibri" pitchFamily="34" charset="0"/>
            </a:endParaRPr>
          </a:p>
          <a:p>
            <a:pPr marL="381000" indent="-381000" eaLnBrk="1" hangingPunct="1">
              <a:buFont typeface="Arial" charset="0"/>
              <a:buChar char="•"/>
              <a:defRP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36E11D46-8DD5-41D9-8933-2D6D29846033}" type="slidenum">
              <a:rPr lang="en-GB"/>
              <a:pPr>
                <a:defRPr/>
              </a:pPr>
              <a:t>25</a:t>
            </a:fld>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7" name="Title 1"/>
          <p:cNvSpPr>
            <a:spLocks noGrp="1"/>
          </p:cNvSpPr>
          <p:nvPr>
            <p:ph type="title"/>
          </p:nvPr>
        </p:nvSpPr>
        <p:spPr/>
        <p:txBody>
          <a:bodyPr/>
          <a:lstStyle/>
          <a:p>
            <a:pPr eaLnBrk="1" hangingPunct="1"/>
            <a:r>
              <a:rPr lang="en-GB" noProof="0" dirty="0" smtClean="0">
                <a:cs typeface="Calibri" pitchFamily="34" charset="0"/>
              </a:rPr>
              <a:t>Management of </a:t>
            </a:r>
            <a:r>
              <a:rPr lang="en-GB" noProof="0" dirty="0" smtClean="0">
                <a:cs typeface="Calibri" pitchFamily="34" charset="0"/>
              </a:rPr>
              <a:t>patients exposed to radiation</a:t>
            </a:r>
            <a:endParaRPr lang="en-GB" noProof="0" dirty="0" smtClean="0">
              <a:cs typeface="Calibri" pitchFamily="34" charset="0"/>
            </a:endParaRPr>
          </a:p>
        </p:txBody>
      </p:sp>
      <p:sp>
        <p:nvSpPr>
          <p:cNvPr id="306178" name="Content Placeholder 2"/>
          <p:cNvSpPr>
            <a:spLocks noGrp="1"/>
          </p:cNvSpPr>
          <p:nvPr>
            <p:ph idx="1"/>
          </p:nvPr>
        </p:nvSpPr>
        <p:spPr bwMode="auto">
          <a:xfrm>
            <a:off x="326571" y="1149531"/>
            <a:ext cx="9405258" cy="5119234"/>
          </a:xfrm>
          <a:noFill/>
          <a:ln>
            <a:miter lim="800000"/>
            <a:headEnd/>
            <a:tailEnd/>
          </a:ln>
        </p:spPr>
        <p:txBody>
          <a:bodyPr vert="horz" wrap="square" lIns="91440" tIns="45720" rIns="91440" bIns="45720" numCol="1" anchor="t" anchorCtr="0" compatLnSpc="1">
            <a:prstTxWarp prst="textNoShape">
              <a:avLst/>
            </a:prstTxWarp>
            <a:noAutofit/>
          </a:bodyPr>
          <a:lstStyle/>
          <a:p>
            <a:pPr marL="358775" indent="-358775" eaLnBrk="1" hangingPunct="1">
              <a:buFont typeface="Arial" charset="0"/>
              <a:buChar char="•"/>
            </a:pPr>
            <a:r>
              <a:rPr lang="en-GB" noProof="0" dirty="0" smtClean="0">
                <a:cs typeface="Calibri" pitchFamily="34" charset="0"/>
              </a:rPr>
              <a:t>In case of high doses (deterministic effects)</a:t>
            </a:r>
            <a:br>
              <a:rPr lang="en-GB" noProof="0" dirty="0" smtClean="0">
                <a:cs typeface="Calibri" pitchFamily="34" charset="0"/>
              </a:rPr>
            </a:br>
            <a:r>
              <a:rPr lang="en-GB" sz="2400" noProof="0" dirty="0" smtClean="0">
                <a:cs typeface="Calibri" pitchFamily="34" charset="0"/>
                <a:sym typeface="Wingdings" pitchFamily="2" charset="2"/>
              </a:rPr>
              <a:t></a:t>
            </a:r>
            <a:r>
              <a:rPr lang="en-GB" noProof="0" dirty="0" smtClean="0">
                <a:cs typeface="Calibri" pitchFamily="34" charset="0"/>
                <a:sym typeface="Wingdings" pitchFamily="2" charset="2"/>
              </a:rPr>
              <a:t> </a:t>
            </a:r>
            <a:r>
              <a:rPr lang="en-GB" b="1" noProof="0" dirty="0" smtClean="0">
                <a:cs typeface="Calibri" pitchFamily="34" charset="0"/>
              </a:rPr>
              <a:t>Specialized medical hospital </a:t>
            </a:r>
            <a:r>
              <a:rPr lang="en-GB" noProof="0" dirty="0" smtClean="0">
                <a:cs typeface="Calibri" pitchFamily="34" charset="0"/>
              </a:rPr>
              <a:t>for complete medical examination, treatments, and assessment of the dose</a:t>
            </a:r>
          </a:p>
          <a:p>
            <a:pPr marL="358775" indent="-358775" eaLnBrk="1" hangingPunct="1">
              <a:buFont typeface="Arial" charset="0"/>
              <a:buChar char="•"/>
            </a:pPr>
            <a:r>
              <a:rPr lang="en-GB" noProof="0" dirty="0" smtClean="0">
                <a:cs typeface="Calibri" pitchFamily="34" charset="0"/>
              </a:rPr>
              <a:t>In case of large number of exposed persons</a:t>
            </a:r>
            <a:br>
              <a:rPr lang="en-GB" noProof="0" dirty="0" smtClean="0">
                <a:cs typeface="Calibri" pitchFamily="34" charset="0"/>
              </a:rPr>
            </a:br>
            <a:r>
              <a:rPr lang="en-GB" sz="2400" noProof="0" dirty="0" smtClean="0">
                <a:cs typeface="Calibri" pitchFamily="34" charset="0"/>
                <a:sym typeface="Wingdings" pitchFamily="2" charset="2"/>
              </a:rPr>
              <a:t></a:t>
            </a:r>
            <a:r>
              <a:rPr lang="en-GB" noProof="0" dirty="0" smtClean="0">
                <a:cs typeface="Calibri" pitchFamily="34" charset="0"/>
                <a:sym typeface="Wingdings" pitchFamily="2" charset="2"/>
              </a:rPr>
              <a:t> </a:t>
            </a:r>
            <a:r>
              <a:rPr lang="en-GB" b="1" noProof="0" dirty="0" smtClean="0">
                <a:cs typeface="Calibri" pitchFamily="34" charset="0"/>
              </a:rPr>
              <a:t>Triage</a:t>
            </a:r>
            <a:r>
              <a:rPr lang="en-GB" noProof="0" dirty="0" smtClean="0">
                <a:cs typeface="Calibri" pitchFamily="34" charset="0"/>
              </a:rPr>
              <a:t> of </a:t>
            </a:r>
            <a:r>
              <a:rPr lang="en-GB" noProof="0" dirty="0" smtClean="0">
                <a:cs typeface="Calibri" pitchFamily="34" charset="0"/>
              </a:rPr>
              <a:t>persons: </a:t>
            </a:r>
            <a:r>
              <a:rPr lang="en-GB" sz="3200" noProof="0" dirty="0" smtClean="0">
                <a:cs typeface="Calibri" pitchFamily="34" charset="0"/>
              </a:rPr>
              <a:t>sorting </a:t>
            </a:r>
            <a:r>
              <a:rPr lang="en-GB" sz="3200" noProof="0" dirty="0" smtClean="0">
                <a:cs typeface="Calibri" pitchFamily="34" charset="0"/>
              </a:rPr>
              <a:t>patients </a:t>
            </a:r>
            <a:r>
              <a:rPr lang="en-GB" sz="3200" noProof="0" dirty="0" smtClean="0">
                <a:cs typeface="Calibri" pitchFamily="34" charset="0"/>
              </a:rPr>
              <a:t>on </a:t>
            </a:r>
            <a:r>
              <a:rPr lang="en-GB" sz="3200" noProof="0" dirty="0" smtClean="0">
                <a:cs typeface="Calibri" pitchFamily="34" charset="0"/>
              </a:rPr>
              <a:t>the basis of their condition to expedite clinical care and maximize use of available medical </a:t>
            </a:r>
            <a:r>
              <a:rPr lang="en-GB" sz="3200" noProof="0" dirty="0" smtClean="0">
                <a:cs typeface="Calibri" pitchFamily="34" charset="0"/>
              </a:rPr>
              <a:t>resources</a:t>
            </a:r>
            <a:r>
              <a:rPr lang="en-GB" sz="3200" noProof="0" dirty="0" smtClean="0">
                <a:cs typeface="Calibri" pitchFamily="34" charset="0"/>
              </a:rPr>
              <a:t> </a:t>
            </a:r>
          </a:p>
          <a:p>
            <a:pPr marL="358775" indent="-358775" eaLnBrk="1" hangingPunct="1">
              <a:buFont typeface="Arial" charset="0"/>
              <a:buChar char="•"/>
            </a:pPr>
            <a:r>
              <a:rPr lang="en-GB" noProof="0" dirty="0" smtClean="0">
                <a:cs typeface="Calibri" pitchFamily="34" charset="0"/>
              </a:rPr>
              <a:t>Contaminated </a:t>
            </a:r>
            <a:r>
              <a:rPr lang="en-GB" noProof="0" dirty="0" smtClean="0">
                <a:cs typeface="Calibri" pitchFamily="34" charset="0"/>
              </a:rPr>
              <a:t>patients may require decontamination</a:t>
            </a:r>
          </a:p>
          <a:p>
            <a:pPr lvl="1" eaLnBrk="1" fontAlgn="auto" hangingPunct="1"/>
            <a:r>
              <a:rPr lang="en-GB" sz="3200" b="1" dirty="0">
                <a:cs typeface="Calibri" pitchFamily="34" charset="0"/>
              </a:rPr>
              <a:t>But </a:t>
            </a:r>
            <a:r>
              <a:rPr lang="en-GB" sz="3200" b="1" dirty="0" smtClean="0">
                <a:cs typeface="Calibri" pitchFamily="34" charset="0"/>
              </a:rPr>
              <a:t>decontamination should </a:t>
            </a:r>
            <a:r>
              <a:rPr lang="en-GB" sz="3200" b="1" dirty="0">
                <a:cs typeface="Calibri" pitchFamily="34" charset="0"/>
              </a:rPr>
              <a:t>not </a:t>
            </a:r>
            <a:r>
              <a:rPr lang="en-GB" sz="3200" b="1" dirty="0" smtClean="0">
                <a:cs typeface="Calibri" pitchFamily="34" charset="0"/>
              </a:rPr>
              <a:t>delay the </a:t>
            </a:r>
            <a:r>
              <a:rPr lang="en-GB" sz="3200" b="1" dirty="0" smtClean="0">
                <a:cs typeface="Calibri" pitchFamily="34" charset="0"/>
              </a:rPr>
              <a:t>provision of critical medical care!</a:t>
            </a:r>
            <a:endParaRPr lang="en-GB" sz="3200" dirty="0">
              <a:cs typeface="Calibri" pitchFamily="34" charset="0"/>
            </a:endParaRPr>
          </a:p>
          <a:p>
            <a:pPr marL="358775" indent="-358775" eaLnBrk="1" hangingPunct="1">
              <a:buFont typeface="Arial" charset="0"/>
              <a:buChar cha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E8311FCB-7F9C-4DF0-8F04-A2703C34E663}" type="slidenum">
              <a:rPr lang="en-GB"/>
              <a:pPr>
                <a:defRPr/>
              </a:pPr>
              <a:t>26</a:t>
            </a:fld>
            <a:endParaRPr lang="en-GB"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80000" y="180000"/>
            <a:ext cx="9726000" cy="900000"/>
          </a:xfrm>
        </p:spPr>
        <p:txBody>
          <a:bodyPr/>
          <a:lstStyle/>
          <a:p>
            <a:r>
              <a:rPr lang="en-GB" dirty="0" smtClean="0">
                <a:cs typeface="Calibri" pitchFamily="34" charset="0"/>
              </a:rPr>
              <a:t>Communicating to the public during an </a:t>
            </a:r>
            <a:r>
              <a:rPr lang="en-GB" dirty="0" smtClean="0">
                <a:cs typeface="Calibri" pitchFamily="34" charset="0"/>
              </a:rPr>
              <a:t>emergency</a:t>
            </a:r>
            <a:br>
              <a:rPr lang="en-GB" dirty="0" smtClean="0">
                <a:cs typeface="Calibri" pitchFamily="34" charset="0"/>
              </a:rPr>
            </a:br>
            <a:r>
              <a:rPr lang="en-US" dirty="0" smtClean="0"/>
              <a:t>Challenge</a:t>
            </a:r>
            <a:endParaRPr lang="en-GB" dirty="0"/>
          </a:p>
        </p:txBody>
      </p:sp>
      <p:sp>
        <p:nvSpPr>
          <p:cNvPr id="5123" name="Content Placeholder 2"/>
          <p:cNvSpPr>
            <a:spLocks noGrp="1"/>
          </p:cNvSpPr>
          <p:nvPr>
            <p:ph idx="1"/>
          </p:nvPr>
        </p:nvSpPr>
        <p:spPr>
          <a:xfrm>
            <a:off x="261257" y="1463040"/>
            <a:ext cx="9170126" cy="4632960"/>
          </a:xfrm>
        </p:spPr>
        <p:txBody>
          <a:bodyPr>
            <a:noAutofit/>
          </a:bodyPr>
          <a:lstStyle/>
          <a:p>
            <a:r>
              <a:rPr lang="en-GB" dirty="0" smtClean="0">
                <a:cs typeface="Calibri" pitchFamily="34" charset="0"/>
              </a:rPr>
              <a:t>Communicate </a:t>
            </a:r>
            <a:r>
              <a:rPr lang="en-GB" dirty="0" smtClean="0">
                <a:cs typeface="Calibri" pitchFamily="34" charset="0"/>
              </a:rPr>
              <a:t>in plain language</a:t>
            </a:r>
          </a:p>
          <a:p>
            <a:pPr marL="358775" indent="-358775">
              <a:buFont typeface="Arial" charset="0"/>
              <a:buChar char="•"/>
            </a:pPr>
            <a:r>
              <a:rPr lang="en-GB" dirty="0" smtClean="0">
                <a:cs typeface="Calibri" pitchFamily="34" charset="0"/>
              </a:rPr>
              <a:t>Public </a:t>
            </a:r>
            <a:r>
              <a:rPr lang="en-GB" dirty="0" smtClean="0">
                <a:cs typeface="Calibri" pitchFamily="34" charset="0"/>
              </a:rPr>
              <a:t>is very sensitive about anything nuclear</a:t>
            </a:r>
          </a:p>
          <a:p>
            <a:pPr lvl="1"/>
            <a:r>
              <a:rPr lang="en-GB" sz="3200" dirty="0" smtClean="0">
                <a:cs typeface="Calibri" pitchFamily="34" charset="0"/>
              </a:rPr>
              <a:t>all </a:t>
            </a:r>
            <a:r>
              <a:rPr lang="en-GB" sz="3200" dirty="0" smtClean="0">
                <a:cs typeface="Calibri" pitchFamily="34" charset="0"/>
              </a:rPr>
              <a:t>nuclear emergencies are perceived as dangerous </a:t>
            </a:r>
            <a:r>
              <a:rPr lang="en-GB" sz="2400" dirty="0" smtClean="0">
                <a:cs typeface="Calibri" pitchFamily="34" charset="0"/>
                <a:sym typeface="Wingdings" pitchFamily="2" charset="2"/>
              </a:rPr>
              <a:t></a:t>
            </a:r>
            <a:r>
              <a:rPr lang="en-GB" sz="2400" dirty="0" smtClean="0">
                <a:cs typeface="Calibri" pitchFamily="34" charset="0"/>
              </a:rPr>
              <a:t> </a:t>
            </a:r>
            <a:r>
              <a:rPr lang="en-GB" sz="3200" dirty="0" smtClean="0">
                <a:cs typeface="Calibri" pitchFamily="34" charset="0"/>
              </a:rPr>
              <a:t>immense amount of media, public and political attention</a:t>
            </a:r>
          </a:p>
          <a:p>
            <a:pPr marL="358775" indent="-358775">
              <a:buFont typeface="Arial" charset="0"/>
              <a:buChar char="•"/>
            </a:pPr>
            <a:r>
              <a:rPr lang="en-GB" dirty="0" smtClean="0">
                <a:cs typeface="Calibri" pitchFamily="34" charset="0"/>
              </a:rPr>
              <a:t>Authorities to provide official information as soon as possible</a:t>
            </a:r>
          </a:p>
          <a:p>
            <a:pPr lvl="1"/>
            <a:r>
              <a:rPr lang="en-GB" sz="3200" dirty="0" smtClean="0">
                <a:cs typeface="Calibri" pitchFamily="34" charset="0"/>
              </a:rPr>
              <a:t>Even though not much information may be known at the </a:t>
            </a:r>
            <a:r>
              <a:rPr lang="en-GB" sz="3200" dirty="0" smtClean="0">
                <a:cs typeface="Calibri" pitchFamily="34" charset="0"/>
              </a:rPr>
              <a:t>time</a:t>
            </a:r>
            <a:endParaRPr lang="en-GB" sz="3200" dirty="0" smtClean="0">
              <a:cs typeface="Calibri" pitchFamily="34" charset="0"/>
            </a:endParaRPr>
          </a:p>
        </p:txBody>
      </p:sp>
    </p:spTree>
    <p:extLst>
      <p:ext uri="{BB962C8B-B14F-4D97-AF65-F5344CB8AC3E}">
        <p14:creationId xmlns:p14="http://schemas.microsoft.com/office/powerpoint/2010/main" xmlns="" val="158810582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8" name="Rectangle 6"/>
          <p:cNvSpPr>
            <a:spLocks noGrp="1" noChangeArrowheads="1"/>
          </p:cNvSpPr>
          <p:nvPr>
            <p:ph type="title"/>
          </p:nvPr>
        </p:nvSpPr>
        <p:spPr/>
        <p:txBody>
          <a:bodyPr/>
          <a:lstStyle/>
          <a:p>
            <a:r>
              <a:rPr lang="en-US" dirty="0" smtClean="0"/>
              <a:t>Effective </a:t>
            </a:r>
            <a:r>
              <a:rPr lang="en-US" dirty="0" smtClean="0"/>
              <a:t>public communications</a:t>
            </a:r>
            <a:endParaRPr lang="en-US" dirty="0"/>
          </a:p>
        </p:txBody>
      </p:sp>
      <p:sp>
        <p:nvSpPr>
          <p:cNvPr id="44039" name="Rectangle 7"/>
          <p:cNvSpPr>
            <a:spLocks noGrp="1" noChangeArrowheads="1"/>
          </p:cNvSpPr>
          <p:nvPr>
            <p:ph type="body" idx="1"/>
          </p:nvPr>
        </p:nvSpPr>
        <p:spPr/>
        <p:txBody>
          <a:bodyPr>
            <a:normAutofit fontScale="92500" lnSpcReduction="10000"/>
          </a:bodyPr>
          <a:lstStyle/>
          <a:p>
            <a:r>
              <a:rPr lang="en-US" dirty="0" smtClean="0"/>
              <a:t>Simplify the facts to avoid confusion and information overload</a:t>
            </a:r>
          </a:p>
          <a:p>
            <a:r>
              <a:rPr lang="en-US" dirty="0" smtClean="0"/>
              <a:t>Build</a:t>
            </a:r>
            <a:r>
              <a:rPr lang="en-US" dirty="0" smtClean="0"/>
              <a:t>, maintain and increase public trust by being open and transparent</a:t>
            </a:r>
          </a:p>
          <a:p>
            <a:r>
              <a:rPr lang="en-US" dirty="0" smtClean="0"/>
              <a:t>Coordinate messages and dissemination of </a:t>
            </a:r>
            <a:r>
              <a:rPr lang="en-US" dirty="0" smtClean="0"/>
              <a:t>information</a:t>
            </a:r>
          </a:p>
          <a:p>
            <a:r>
              <a:rPr lang="en-US" dirty="0" smtClean="0"/>
              <a:t>Communication </a:t>
            </a:r>
            <a:r>
              <a:rPr lang="en-US" dirty="0" smtClean="0"/>
              <a:t>in </a:t>
            </a:r>
            <a:r>
              <a:rPr lang="en-US" dirty="0" smtClean="0"/>
              <a:t>a coordinated and consistent manner </a:t>
            </a:r>
            <a:r>
              <a:rPr lang="en-GB" sz="2600" dirty="0" smtClean="0">
                <a:cs typeface="Calibri" pitchFamily="34" charset="0"/>
                <a:sym typeface="Wingdings" pitchFamily="2" charset="2"/>
              </a:rPr>
              <a:t></a:t>
            </a:r>
            <a:r>
              <a:rPr lang="en-US" dirty="0" smtClean="0"/>
              <a:t> </a:t>
            </a:r>
            <a:r>
              <a:rPr lang="en-US" dirty="0" smtClean="0"/>
              <a:t>speak with ‘one voice’</a:t>
            </a:r>
          </a:p>
          <a:p>
            <a:r>
              <a:rPr lang="en-US" dirty="0" smtClean="0"/>
              <a:t>Assign </a:t>
            </a:r>
            <a:r>
              <a:rPr lang="en-US" dirty="0" smtClean="0"/>
              <a:t>spokesperson(s) and </a:t>
            </a:r>
            <a:r>
              <a:rPr lang="en-US" dirty="0" smtClean="0"/>
              <a:t>hold </a:t>
            </a:r>
            <a:r>
              <a:rPr lang="en-US" dirty="0" smtClean="0"/>
              <a:t>joint press conferences</a:t>
            </a:r>
          </a:p>
          <a:p>
            <a:r>
              <a:rPr lang="en-US" dirty="0" smtClean="0"/>
              <a:t>Coordinate messages from different key stakeholders: operator, utility, regulatory body, local and national authorities </a:t>
            </a:r>
          </a:p>
          <a:p>
            <a:endParaRPr lang="en-US" dirty="0"/>
          </a:p>
        </p:txBody>
      </p:sp>
    </p:spTree>
    <p:extLst>
      <p:ext uri="{BB962C8B-B14F-4D97-AF65-F5344CB8AC3E}">
        <p14:creationId xmlns:p14="http://schemas.microsoft.com/office/powerpoint/2010/main" xmlns="" val="49120826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dirty="0" smtClean="0"/>
              <a:t>Involving the media </a:t>
            </a:r>
            <a:endParaRPr lang="en-US" dirty="0" smtClean="0"/>
          </a:p>
        </p:txBody>
      </p:sp>
      <p:sp>
        <p:nvSpPr>
          <p:cNvPr id="16387" name="Rectangle 3"/>
          <p:cNvSpPr>
            <a:spLocks noGrp="1" noChangeArrowheads="1"/>
          </p:cNvSpPr>
          <p:nvPr>
            <p:ph type="body" idx="1"/>
          </p:nvPr>
        </p:nvSpPr>
        <p:spPr/>
        <p:txBody>
          <a:bodyPr>
            <a:normAutofit/>
          </a:bodyPr>
          <a:lstStyle/>
          <a:p>
            <a:r>
              <a:rPr lang="en-US" dirty="0" smtClean="0"/>
              <a:t>Identify key media in advance</a:t>
            </a:r>
          </a:p>
          <a:p>
            <a:r>
              <a:rPr lang="en-US" dirty="0" smtClean="0"/>
              <a:t>Earn media trust </a:t>
            </a:r>
          </a:p>
          <a:p>
            <a:r>
              <a:rPr lang="en-US" dirty="0" smtClean="0"/>
              <a:t>Exchange and maintain contact information</a:t>
            </a:r>
          </a:p>
          <a:p>
            <a:r>
              <a:rPr lang="en-US" dirty="0" smtClean="0"/>
              <a:t>Prioritize media with most “reach” during an emergency</a:t>
            </a:r>
          </a:p>
          <a:p>
            <a:r>
              <a:rPr lang="en-US" dirty="0" smtClean="0"/>
              <a:t>Proactive media relations in terms of interaction and frequency</a:t>
            </a:r>
          </a:p>
          <a:p>
            <a:r>
              <a:rPr lang="en-US" dirty="0" smtClean="0"/>
              <a:t>“News servers” where media can get new information on topics they are interested in </a:t>
            </a:r>
          </a:p>
          <a:p>
            <a:endParaRPr lang="en-US" dirty="0" smtClean="0"/>
          </a:p>
        </p:txBody>
      </p:sp>
    </p:spTree>
    <p:extLst>
      <p:ext uri="{BB962C8B-B14F-4D97-AF65-F5344CB8AC3E}">
        <p14:creationId xmlns:p14="http://schemas.microsoft.com/office/powerpoint/2010/main" xmlns="" val="176211055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7" name="Title 1"/>
          <p:cNvSpPr>
            <a:spLocks noGrp="1"/>
          </p:cNvSpPr>
          <p:nvPr>
            <p:ph type="title"/>
          </p:nvPr>
        </p:nvSpPr>
        <p:spPr/>
        <p:txBody>
          <a:bodyPr/>
          <a:lstStyle/>
          <a:p>
            <a:pPr eaLnBrk="1" hangingPunct="1"/>
            <a:r>
              <a:rPr lang="en-GB" noProof="0" dirty="0" smtClean="0">
                <a:cs typeface="Calibri" pitchFamily="34" charset="0"/>
              </a:rPr>
              <a:t>Emergency radiation monitoring</a:t>
            </a:r>
          </a:p>
        </p:txBody>
      </p:sp>
      <p:sp>
        <p:nvSpPr>
          <p:cNvPr id="269314" name="Content Placeholder 2"/>
          <p:cNvSpPr>
            <a:spLocks noGrp="1"/>
          </p:cNvSpPr>
          <p:nvPr>
            <p:ph idx="1"/>
          </p:nvPr>
        </p:nvSpPr>
        <p:spPr bwMode="auto">
          <a:xfrm>
            <a:off x="226837" y="1040175"/>
            <a:ext cx="8884444" cy="4679950"/>
          </a:xfrm>
          <a:ln>
            <a:miter lim="800000"/>
            <a:headEnd/>
            <a:tailEnd/>
          </a:ln>
        </p:spPr>
        <p:txBody>
          <a:bodyPr vert="horz" wrap="square" lIns="91440" tIns="45720" rIns="91440" bIns="45720" numCol="1" anchor="t" anchorCtr="0" compatLnSpc="1">
            <a:prstTxWarp prst="textNoShape">
              <a:avLst/>
            </a:prstTxWarp>
            <a:noAutofit/>
          </a:bodyPr>
          <a:lstStyle/>
          <a:p>
            <a:pPr marL="358775" indent="-358775" eaLnBrk="1" hangingPunct="1">
              <a:buFont typeface="Arial" charset="0"/>
              <a:buChar char="•"/>
              <a:defRPr/>
            </a:pPr>
            <a:r>
              <a:rPr lang="en-GB" noProof="0" dirty="0" smtClean="0">
                <a:cs typeface="Calibri" pitchFamily="34" charset="0"/>
              </a:rPr>
              <a:t>Monitoring </a:t>
            </a:r>
            <a:r>
              <a:rPr lang="en-GB" dirty="0" smtClean="0">
                <a:cs typeface="Calibri" pitchFamily="34" charset="0"/>
              </a:rPr>
              <a:t>purpose:</a:t>
            </a:r>
            <a:r>
              <a:rPr lang="en-GB" noProof="0" dirty="0" smtClean="0">
                <a:cs typeface="Calibri" pitchFamily="34" charset="0"/>
              </a:rPr>
              <a:t> </a:t>
            </a:r>
          </a:p>
          <a:p>
            <a:pPr marL="719138" lvl="1" indent="-358775" eaLnBrk="1" hangingPunct="1">
              <a:buFont typeface="Arial" charset="0"/>
              <a:buChar char="−"/>
              <a:defRPr/>
            </a:pPr>
            <a:r>
              <a:rPr lang="en-GB" sz="2400" dirty="0" smtClean="0">
                <a:cs typeface="Calibri" pitchFamily="34" charset="0"/>
              </a:rPr>
              <a:t>To assess </a:t>
            </a:r>
            <a:r>
              <a:rPr lang="en-GB" sz="2400" dirty="0">
                <a:cs typeface="Calibri" pitchFamily="34" charset="0"/>
              </a:rPr>
              <a:t>hazards</a:t>
            </a:r>
          </a:p>
          <a:p>
            <a:pPr marL="719138" lvl="1" indent="-358775" eaLnBrk="1" hangingPunct="1">
              <a:buFont typeface="Arial" charset="0"/>
              <a:buChar char="−"/>
              <a:defRPr/>
            </a:pPr>
            <a:r>
              <a:rPr lang="en-GB" sz="2400" dirty="0" smtClean="0">
                <a:cs typeface="Calibri" pitchFamily="34" charset="0"/>
              </a:rPr>
              <a:t>To assess </a:t>
            </a:r>
            <a:r>
              <a:rPr lang="en-GB" sz="2400" dirty="0">
                <a:cs typeface="Calibri" pitchFamily="34" charset="0"/>
              </a:rPr>
              <a:t>actions </a:t>
            </a:r>
            <a:r>
              <a:rPr lang="en-GB" sz="2400" dirty="0" smtClean="0">
                <a:cs typeface="Calibri" pitchFamily="34" charset="0"/>
              </a:rPr>
              <a:t>taken and to identify a need to </a:t>
            </a:r>
            <a:r>
              <a:rPr lang="en-GB" sz="2400" dirty="0">
                <a:cs typeface="Calibri" pitchFamily="34" charset="0"/>
              </a:rPr>
              <a:t>adjust </a:t>
            </a:r>
            <a:r>
              <a:rPr lang="en-GB" sz="2400" dirty="0" smtClean="0">
                <a:cs typeface="Calibri" pitchFamily="34" charset="0"/>
              </a:rPr>
              <a:t>them</a:t>
            </a:r>
          </a:p>
          <a:p>
            <a:pPr marL="719138" lvl="1" indent="-358775" eaLnBrk="1" hangingPunct="1">
              <a:buFont typeface="Arial" charset="0"/>
              <a:buChar char="−"/>
              <a:defRPr/>
            </a:pPr>
            <a:r>
              <a:rPr lang="en-GB" sz="2400" dirty="0" smtClean="0">
                <a:cs typeface="Calibri" pitchFamily="34" charset="0"/>
              </a:rPr>
              <a:t>To identify further actions to be taken</a:t>
            </a:r>
          </a:p>
          <a:p>
            <a:pPr marL="359138" indent="-358775" eaLnBrk="1" hangingPunct="1">
              <a:defRPr/>
            </a:pPr>
            <a:r>
              <a:rPr lang="en-GB" noProof="0" dirty="0" smtClean="0">
                <a:cs typeface="Calibri" pitchFamily="34" charset="0"/>
              </a:rPr>
              <a:t>Decisions for protective actions based on OILs</a:t>
            </a:r>
          </a:p>
          <a:p>
            <a:pPr marL="358775" indent="-358775" eaLnBrk="1" hangingPunct="1">
              <a:buFont typeface="Arial" charset="0"/>
              <a:buChar char="•"/>
              <a:defRPr/>
            </a:pPr>
            <a:r>
              <a:rPr lang="en-GB" noProof="0" dirty="0" smtClean="0">
                <a:cs typeface="Calibri" pitchFamily="34" charset="0"/>
              </a:rPr>
              <a:t>Measurements may include:</a:t>
            </a:r>
          </a:p>
          <a:p>
            <a:pPr marL="719138" lvl="1" indent="-358775" eaLnBrk="1" hangingPunct="1">
              <a:buFont typeface="Arial" charset="0"/>
              <a:buChar char="−"/>
              <a:defRPr/>
            </a:pPr>
            <a:r>
              <a:rPr lang="en-GB" sz="2400" noProof="0" dirty="0" smtClean="0">
                <a:cs typeface="Calibri" pitchFamily="34" charset="0"/>
              </a:rPr>
              <a:t>Ambient dose rate and dose </a:t>
            </a:r>
          </a:p>
          <a:p>
            <a:pPr marL="719138" lvl="1" indent="-358775" eaLnBrk="1" hangingPunct="1">
              <a:buFont typeface="Arial" charset="0"/>
              <a:buChar char="−"/>
              <a:defRPr/>
            </a:pPr>
            <a:r>
              <a:rPr lang="en-GB" sz="2400" noProof="0" dirty="0" smtClean="0">
                <a:cs typeface="Calibri" pitchFamily="34" charset="0"/>
              </a:rPr>
              <a:t>Airborne radionuclide concentration</a:t>
            </a:r>
          </a:p>
          <a:p>
            <a:pPr marL="719138" lvl="1" indent="-358775" eaLnBrk="1" hangingPunct="1">
              <a:buFont typeface="Arial" charset="0"/>
              <a:buChar char="−"/>
              <a:defRPr/>
            </a:pPr>
            <a:r>
              <a:rPr lang="en-GB" sz="2400" noProof="0" dirty="0" smtClean="0">
                <a:cs typeface="Calibri" pitchFamily="34" charset="0"/>
              </a:rPr>
              <a:t>Environmental deposition</a:t>
            </a:r>
          </a:p>
          <a:p>
            <a:pPr marL="719138" lvl="1" indent="-358775" eaLnBrk="1" hangingPunct="1">
              <a:buFont typeface="Arial" charset="0"/>
              <a:buChar char="−"/>
              <a:defRPr/>
            </a:pPr>
            <a:r>
              <a:rPr lang="en-GB" sz="2400" noProof="0" dirty="0" smtClean="0">
                <a:cs typeface="Calibri" pitchFamily="34" charset="0"/>
              </a:rPr>
              <a:t>Food, water, and environmental contamination</a:t>
            </a:r>
          </a:p>
          <a:p>
            <a:pPr marL="719138" lvl="1" indent="-358775" eaLnBrk="1" hangingPunct="1">
              <a:buFont typeface="Arial" charset="0"/>
              <a:buChar char="−"/>
              <a:defRPr/>
            </a:pPr>
            <a:r>
              <a:rPr lang="en-GB" sz="2400" noProof="0" dirty="0" smtClean="0">
                <a:cs typeface="Calibri" pitchFamily="34" charset="0"/>
              </a:rPr>
              <a:t>Individual dose</a:t>
            </a:r>
          </a:p>
          <a:p>
            <a:pPr marL="719138" lvl="1" indent="-358775" eaLnBrk="1" hangingPunct="1">
              <a:buFont typeface="Arial" charset="0"/>
              <a:buChar char="−"/>
              <a:defRPr/>
            </a:pPr>
            <a:r>
              <a:rPr lang="en-GB" sz="2400" dirty="0" smtClean="0">
                <a:cs typeface="Calibri" pitchFamily="34" charset="0"/>
              </a:rPr>
              <a:t>Surface</a:t>
            </a:r>
            <a:r>
              <a:rPr lang="en-GB" sz="2400" noProof="0" dirty="0" smtClean="0">
                <a:cs typeface="Calibri" pitchFamily="34" charset="0"/>
              </a:rPr>
              <a:t> contamination measurements</a:t>
            </a:r>
            <a:endParaRPr lang="en-GB" noProof="0" dirty="0" smtClean="0">
              <a:cs typeface="Calibri" pitchFamily="34" charset="0"/>
            </a:endParaRPr>
          </a:p>
          <a:p>
            <a:pPr marL="363" indent="0" eaLnBrk="1" hangingPunct="1">
              <a:buNone/>
              <a:defRPr/>
            </a:pPr>
            <a:endParaRPr lang="en-GB" noProof="0" dirty="0">
              <a:cs typeface="Calibri" pitchFamily="34" charset="0"/>
            </a:endParaRPr>
          </a:p>
        </p:txBody>
      </p:sp>
      <p:sp>
        <p:nvSpPr>
          <p:cNvPr id="4" name="Slide Number Placeholder 3"/>
          <p:cNvSpPr>
            <a:spLocks noGrp="1"/>
          </p:cNvSpPr>
          <p:nvPr>
            <p:ph type="sldNum" sz="quarter" idx="10"/>
          </p:nvPr>
        </p:nvSpPr>
        <p:spPr/>
        <p:txBody>
          <a:bodyPr/>
          <a:lstStyle/>
          <a:p>
            <a:pPr>
              <a:defRPr/>
            </a:pPr>
            <a:fld id="{BB1F48E5-21A8-4373-BC32-79A37DD5730D}" type="slidenum">
              <a:rPr lang="en-GB"/>
              <a:pPr>
                <a:defRPr/>
              </a:pPr>
              <a:t>30</a:t>
            </a:fld>
            <a:endParaRPr lang="en-GB"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3" name="Title 1"/>
          <p:cNvSpPr>
            <a:spLocks noGrp="1"/>
          </p:cNvSpPr>
          <p:nvPr>
            <p:ph type="title"/>
          </p:nvPr>
        </p:nvSpPr>
        <p:spPr/>
        <p:txBody>
          <a:bodyPr/>
          <a:lstStyle/>
          <a:p>
            <a:pPr eaLnBrk="1" hangingPunct="1"/>
            <a:r>
              <a:rPr lang="en-GB" noProof="0" dirty="0" smtClean="0">
                <a:cs typeface="Calibri" pitchFamily="34" charset="0"/>
              </a:rPr>
              <a:t>Generic guidance on emergency monitoring</a:t>
            </a:r>
          </a:p>
        </p:txBody>
      </p:sp>
      <p:sp>
        <p:nvSpPr>
          <p:cNvPr id="300034" name="Content Placeholder 2"/>
          <p:cNvSpPr>
            <a:spLocks noGrp="1"/>
          </p:cNvSpPr>
          <p:nvPr>
            <p:ph idx="1"/>
          </p:nvPr>
        </p:nvSpPr>
        <p:spPr bwMode="auto">
          <a:xfrm>
            <a:off x="514219" y="1484313"/>
            <a:ext cx="8884444" cy="4679950"/>
          </a:xfrm>
          <a:noFill/>
          <a:ln>
            <a:miter lim="800000"/>
            <a:headEnd/>
            <a:tailEnd/>
          </a:ln>
        </p:spPr>
        <p:txBody>
          <a:bodyPr vert="horz" wrap="square" lIns="91440" tIns="45720" rIns="91440" bIns="45720" numCol="1" anchor="t" anchorCtr="0" compatLnSpc="1">
            <a:prstTxWarp prst="textNoShape">
              <a:avLst/>
            </a:prstTxWarp>
          </a:bodyPr>
          <a:lstStyle/>
          <a:p>
            <a:pPr marL="358775" indent="-358775" eaLnBrk="1" hangingPunct="1">
              <a:buFont typeface="Arial" charset="0"/>
              <a:buChar char="•"/>
            </a:pPr>
            <a:endParaRPr lang="en-GB" noProof="0" dirty="0" smtClean="0">
              <a:latin typeface="Arial" charset="0"/>
              <a:cs typeface="Arial" charset="0"/>
            </a:endParaRPr>
          </a:p>
        </p:txBody>
      </p:sp>
      <p:sp>
        <p:nvSpPr>
          <p:cNvPr id="4" name="Slide Number Placeholder 3"/>
          <p:cNvSpPr>
            <a:spLocks noGrp="1"/>
          </p:cNvSpPr>
          <p:nvPr>
            <p:ph type="sldNum" sz="quarter" idx="10"/>
          </p:nvPr>
        </p:nvSpPr>
        <p:spPr/>
        <p:txBody>
          <a:bodyPr/>
          <a:lstStyle/>
          <a:p>
            <a:pPr>
              <a:defRPr/>
            </a:pPr>
            <a:fld id="{E9E0F4C7-D557-418C-B348-33E8D36D99FF}" type="slidenum">
              <a:rPr lang="en-GB"/>
              <a:pPr>
                <a:defRPr/>
              </a:pPr>
              <a:t>31</a:t>
            </a:fld>
            <a:endParaRPr lang="en-GB" dirty="0"/>
          </a:p>
        </p:txBody>
      </p:sp>
      <p:graphicFrame>
        <p:nvGraphicFramePr>
          <p:cNvPr id="5" name="Table 4"/>
          <p:cNvGraphicFramePr>
            <a:graphicFrameLocks noGrp="1"/>
          </p:cNvGraphicFramePr>
          <p:nvPr>
            <p:extLst>
              <p:ext uri="{D42A27DB-BD31-4B8C-83A1-F6EECF244321}">
                <p14:modId xmlns:p14="http://schemas.microsoft.com/office/powerpoint/2010/main" xmlns="" val="727783646"/>
              </p:ext>
            </p:extLst>
          </p:nvPr>
        </p:nvGraphicFramePr>
        <p:xfrm>
          <a:off x="61913" y="1237886"/>
          <a:ext cx="9782175" cy="5517245"/>
        </p:xfrm>
        <a:graphic>
          <a:graphicData uri="http://schemas.openxmlformats.org/drawingml/2006/table">
            <a:tbl>
              <a:tblPr>
                <a:tableStyleId>{793D81CF-94F2-401A-BA57-92F5A7B2D0C5}</a:tableStyleId>
              </a:tblPr>
              <a:tblGrid>
                <a:gridCol w="2325259"/>
                <a:gridCol w="3222124"/>
                <a:gridCol w="4234792"/>
              </a:tblGrid>
              <a:tr h="278040">
                <a:tc>
                  <a:txBody>
                    <a:bodyPr/>
                    <a:lstStyle/>
                    <a:p>
                      <a:pPr algn="ctr">
                        <a:spcAft>
                          <a:spcPts val="0"/>
                        </a:spcAft>
                      </a:pPr>
                      <a:r>
                        <a:rPr lang="en-GB" sz="1800" b="1" dirty="0" smtClean="0">
                          <a:solidFill>
                            <a:srgbClr val="000000"/>
                          </a:solidFill>
                          <a:effectLst/>
                          <a:latin typeface="Calibri" pitchFamily="34" charset="0"/>
                          <a:cs typeface="Calibri" pitchFamily="34" charset="0"/>
                        </a:rPr>
                        <a:t>Phases</a:t>
                      </a:r>
                      <a:endParaRPr lang="sl-SI" sz="2800" b="1" dirty="0">
                        <a:solidFill>
                          <a:srgbClr val="000000"/>
                        </a:solidFill>
                        <a:effectLst/>
                        <a:latin typeface="Calibri" pitchFamily="34" charset="0"/>
                        <a:ea typeface="Times New Roman"/>
                        <a:cs typeface="Calibri" pitchFamily="34" charset="0"/>
                      </a:endParaRPr>
                    </a:p>
                  </a:txBody>
                  <a:tcPr marL="39211" marR="39211" marT="0" marB="0">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en-GB" sz="1800" b="1" dirty="0">
                          <a:solidFill>
                            <a:srgbClr val="000000"/>
                          </a:solidFill>
                          <a:effectLst/>
                          <a:latin typeface="Calibri" pitchFamily="34" charset="0"/>
                          <a:cs typeface="Calibri" pitchFamily="34" charset="0"/>
                        </a:rPr>
                        <a:t>Type of </a:t>
                      </a:r>
                      <a:r>
                        <a:rPr lang="en-GB" sz="1800" b="1" dirty="0" smtClean="0">
                          <a:solidFill>
                            <a:srgbClr val="000000"/>
                          </a:solidFill>
                          <a:effectLst/>
                          <a:latin typeface="Calibri" pitchFamily="34" charset="0"/>
                          <a:cs typeface="Calibri" pitchFamily="34" charset="0"/>
                        </a:rPr>
                        <a:t>measurements</a:t>
                      </a:r>
                      <a:endParaRPr lang="sl-SI" sz="2800" b="1" dirty="0">
                        <a:solidFill>
                          <a:srgbClr val="000000"/>
                        </a:solidFill>
                        <a:effectLst/>
                        <a:latin typeface="Calibri" pitchFamily="34" charset="0"/>
                        <a:ea typeface="Times New Roman"/>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en-GB" sz="1800" b="1" dirty="0">
                          <a:solidFill>
                            <a:srgbClr val="000000"/>
                          </a:solidFill>
                          <a:effectLst/>
                          <a:latin typeface="Calibri" pitchFamily="34" charset="0"/>
                          <a:cs typeface="Calibri" pitchFamily="34" charset="0"/>
                        </a:rPr>
                        <a:t>Objectives</a:t>
                      </a:r>
                      <a:endParaRPr lang="sl-SI" sz="2800" b="1" dirty="0">
                        <a:solidFill>
                          <a:srgbClr val="000000"/>
                        </a:solidFill>
                        <a:effectLst/>
                        <a:latin typeface="Calibri" pitchFamily="34" charset="0"/>
                        <a:ea typeface="Times New Roman"/>
                        <a:cs typeface="Calibri" pitchFamily="34" charset="0"/>
                      </a:endParaRPr>
                    </a:p>
                  </a:txBody>
                  <a:tcPr marL="39211" marR="39211" marT="0" marB="0">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556077">
                <a:tc>
                  <a:txBody>
                    <a:bodyPr/>
                    <a:lstStyle/>
                    <a:p>
                      <a:pPr algn="l">
                        <a:spcAft>
                          <a:spcPts val="0"/>
                        </a:spcAft>
                      </a:pPr>
                      <a:r>
                        <a:rPr lang="en-GB" sz="1600" dirty="0">
                          <a:solidFill>
                            <a:srgbClr val="000000"/>
                          </a:solidFill>
                          <a:effectLst/>
                          <a:latin typeface="Calibri" pitchFamily="34" charset="0"/>
                          <a:cs typeface="Calibri" pitchFamily="34" charset="0"/>
                        </a:rPr>
                        <a:t>After declaration </a:t>
                      </a:r>
                      <a:r>
                        <a:rPr lang="en-GB" sz="1600" dirty="0" smtClean="0">
                          <a:solidFill>
                            <a:srgbClr val="000000"/>
                          </a:solidFill>
                          <a:effectLst/>
                          <a:latin typeface="Calibri" pitchFamily="34" charset="0"/>
                          <a:cs typeface="Calibri" pitchFamily="34" charset="0"/>
                        </a:rPr>
                        <a:t>of </a:t>
                      </a:r>
                      <a:r>
                        <a:rPr lang="en-GB" sz="1600" dirty="0">
                          <a:solidFill>
                            <a:srgbClr val="000000"/>
                          </a:solidFill>
                          <a:effectLst/>
                          <a:latin typeface="Calibri" pitchFamily="34" charset="0"/>
                          <a:cs typeface="Calibri" pitchFamily="34" charset="0"/>
                        </a:rPr>
                        <a:t>General Emergency</a:t>
                      </a:r>
                      <a:endParaRPr lang="sl-SI" sz="2400" dirty="0">
                        <a:solidFill>
                          <a:srgbClr val="000000"/>
                        </a:solidFill>
                        <a:effectLst/>
                        <a:latin typeface="Calibri" pitchFamily="34" charset="0"/>
                        <a:ea typeface="Times New Roman"/>
                        <a:cs typeface="Calibri" pitchFamily="34" charset="0"/>
                      </a:endParaRPr>
                    </a:p>
                  </a:txBody>
                  <a:tcPr marL="39211" marR="39211" marT="0" marB="0">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9370" algn="l">
                        <a:spcAft>
                          <a:spcPts val="0"/>
                        </a:spcAft>
                      </a:pPr>
                      <a:r>
                        <a:rPr lang="en-GB" sz="1600" dirty="0">
                          <a:solidFill>
                            <a:srgbClr val="000000"/>
                          </a:solidFill>
                          <a:effectLst/>
                          <a:latin typeface="Calibri" pitchFamily="34" charset="0"/>
                          <a:cs typeface="Calibri" pitchFamily="34" charset="0"/>
                        </a:rPr>
                        <a:t>Gamma/beta dose-rate measurements</a:t>
                      </a:r>
                      <a:endParaRPr lang="sl-SI" sz="2400" dirty="0">
                        <a:solidFill>
                          <a:srgbClr val="000000"/>
                        </a:solidFill>
                        <a:effectLst/>
                        <a:latin typeface="Calibri" pitchFamily="34" charset="0"/>
                        <a:ea typeface="Times New Roman"/>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20955" algn="l">
                        <a:spcAft>
                          <a:spcPts val="0"/>
                        </a:spcAft>
                        <a:tabLst>
                          <a:tab pos="20955" algn="l"/>
                        </a:tabLst>
                      </a:pPr>
                      <a:r>
                        <a:rPr lang="en-GB" sz="1600" dirty="0">
                          <a:solidFill>
                            <a:srgbClr val="000000"/>
                          </a:solidFill>
                          <a:effectLst/>
                          <a:latin typeface="Calibri" pitchFamily="34" charset="0"/>
                          <a:cs typeface="Calibri" pitchFamily="34" charset="0"/>
                        </a:rPr>
                        <a:t>To detect major release from the facility and to locate plume direction</a:t>
                      </a:r>
                      <a:endParaRPr lang="sl-SI" sz="2400" dirty="0">
                        <a:solidFill>
                          <a:srgbClr val="000000"/>
                        </a:solidFill>
                        <a:effectLst/>
                        <a:latin typeface="Calibri" pitchFamily="34" charset="0"/>
                        <a:ea typeface="Times New Roman"/>
                        <a:cs typeface="Calibri" pitchFamily="34" charset="0"/>
                      </a:endParaRPr>
                    </a:p>
                  </a:txBody>
                  <a:tcPr marL="39211" marR="39211" marT="0" marB="0">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1430984">
                <a:tc>
                  <a:txBody>
                    <a:bodyPr/>
                    <a:lstStyle/>
                    <a:p>
                      <a:pPr algn="l">
                        <a:spcAft>
                          <a:spcPts val="0"/>
                        </a:spcAft>
                      </a:pPr>
                      <a:r>
                        <a:rPr lang="en-GB" sz="1600" dirty="0">
                          <a:solidFill>
                            <a:srgbClr val="000000"/>
                          </a:solidFill>
                          <a:effectLst/>
                          <a:latin typeface="Calibri" pitchFamily="34" charset="0"/>
                          <a:cs typeface="Calibri" pitchFamily="34" charset="0"/>
                        </a:rPr>
                        <a:t>During a release</a:t>
                      </a:r>
                      <a:endParaRPr lang="sl-SI" sz="2400" dirty="0">
                        <a:solidFill>
                          <a:srgbClr val="000000"/>
                        </a:solidFill>
                        <a:effectLst/>
                        <a:latin typeface="Calibri" pitchFamily="34" charset="0"/>
                        <a:ea typeface="Times New Roman"/>
                        <a:cs typeface="Calibri" pitchFamily="34" charset="0"/>
                      </a:endParaRPr>
                    </a:p>
                  </a:txBody>
                  <a:tcPr marL="39211" marR="39211" marT="0" marB="0">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42900" lvl="0" indent="-342900" algn="l">
                        <a:spcAft>
                          <a:spcPts val="0"/>
                        </a:spcAft>
                        <a:buClr>
                          <a:srgbClr val="003399"/>
                        </a:buClr>
                        <a:buSzPct val="110000"/>
                        <a:buFont typeface="Arial" panose="020B0604020202020204" pitchFamily="34" charset="0"/>
                        <a:buChar char="•"/>
                        <a:tabLst>
                          <a:tab pos="228600" algn="l"/>
                        </a:tabLst>
                      </a:pPr>
                      <a:r>
                        <a:rPr lang="en-GB" sz="1600" dirty="0">
                          <a:solidFill>
                            <a:srgbClr val="000000"/>
                          </a:solidFill>
                          <a:effectLst/>
                          <a:latin typeface="Calibri" pitchFamily="34" charset="0"/>
                          <a:cs typeface="Calibri" pitchFamily="34" charset="0"/>
                        </a:rPr>
                        <a:t>Gamma/beta dose-rate measurements (from plume and ground deposition)</a:t>
                      </a:r>
                      <a:endParaRPr lang="sl-SI" sz="2400" dirty="0">
                        <a:solidFill>
                          <a:srgbClr val="000000"/>
                        </a:solidFill>
                        <a:effectLst/>
                        <a:latin typeface="Calibri" pitchFamily="34" charset="0"/>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Airborne radionuclide concentration measurements</a:t>
                      </a:r>
                      <a:endParaRPr lang="sl-SI" sz="1600" kern="1200" dirty="0">
                        <a:solidFill>
                          <a:srgbClr val="000000"/>
                        </a:solidFill>
                        <a:effectLst/>
                        <a:latin typeface="Calibri" pitchFamily="34" charset="0"/>
                        <a:ea typeface="+mn-ea"/>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identify where gamma dose rates indicate urgent protective actions are warranted</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determine radionuclide mix and measure radionuclide concentrations in air</a:t>
                      </a:r>
                      <a:endParaRPr lang="sl-SI" sz="1600" kern="1200" dirty="0">
                        <a:solidFill>
                          <a:srgbClr val="000000"/>
                        </a:solidFill>
                        <a:effectLst/>
                        <a:latin typeface="Calibri" pitchFamily="34" charset="0"/>
                        <a:ea typeface="+mn-ea"/>
                        <a:cs typeface="Calibri" pitchFamily="34" charset="0"/>
                      </a:endParaRPr>
                    </a:p>
                  </a:txBody>
                  <a:tcPr marL="39211" marR="39211" marT="0" marB="0">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r>
              <a:tr h="3252144">
                <a:tc>
                  <a:txBody>
                    <a:bodyPr/>
                    <a:lstStyle/>
                    <a:p>
                      <a:pPr algn="l">
                        <a:spcAft>
                          <a:spcPts val="0"/>
                        </a:spcAft>
                      </a:pPr>
                      <a:r>
                        <a:rPr lang="en-GB" sz="1600" dirty="0">
                          <a:solidFill>
                            <a:srgbClr val="000000"/>
                          </a:solidFill>
                          <a:effectLst/>
                          <a:latin typeface="Calibri" pitchFamily="34" charset="0"/>
                          <a:cs typeface="Calibri" pitchFamily="34" charset="0"/>
                        </a:rPr>
                        <a:t>After release has ended or after plume passage</a:t>
                      </a:r>
                      <a:endParaRPr lang="sl-SI" sz="2400" dirty="0">
                        <a:solidFill>
                          <a:srgbClr val="000000"/>
                        </a:solidFill>
                        <a:effectLst/>
                        <a:latin typeface="Calibri" pitchFamily="34" charset="0"/>
                        <a:ea typeface="Times New Roman"/>
                        <a:cs typeface="Calibri" pitchFamily="34" charset="0"/>
                      </a:endParaRPr>
                    </a:p>
                  </a:txBody>
                  <a:tcPr marL="39211" marR="39211" marT="0" marB="0">
                    <a:lnL w="190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Environmental deposition measurements</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Gamma dose measurements in the environment</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Food, water, and environmental contamination measurements</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Individual dose measurements</a:t>
                      </a:r>
                      <a:endParaRPr lang="sl-SI" sz="1600" kern="1200" dirty="0">
                        <a:solidFill>
                          <a:srgbClr val="000000"/>
                        </a:solidFill>
                        <a:effectLst/>
                        <a:latin typeface="Calibri" pitchFamily="34" charset="0"/>
                        <a:ea typeface="+mn-ea"/>
                        <a:cs typeface="Calibri" pitchFamily="34" charset="0"/>
                      </a:endParaRPr>
                    </a:p>
                  </a:txBody>
                  <a:tcPr marL="39211" marR="39211"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implement protective actions</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determine deposition maps for </a:t>
                      </a:r>
                      <a:r>
                        <a:rPr lang="en-GB" sz="1600" kern="1200" baseline="30000" dirty="0">
                          <a:solidFill>
                            <a:srgbClr val="000000"/>
                          </a:solidFill>
                          <a:effectLst/>
                          <a:latin typeface="Calibri" pitchFamily="34" charset="0"/>
                          <a:ea typeface="+mn-ea"/>
                          <a:cs typeface="Calibri" pitchFamily="34" charset="0"/>
                        </a:rPr>
                        <a:t>131</a:t>
                      </a:r>
                      <a:r>
                        <a:rPr lang="en-GB" sz="1600" kern="1200" dirty="0">
                          <a:solidFill>
                            <a:srgbClr val="000000"/>
                          </a:solidFill>
                          <a:effectLst/>
                          <a:latin typeface="Calibri" pitchFamily="34" charset="0"/>
                          <a:ea typeface="+mn-ea"/>
                          <a:cs typeface="Calibri" pitchFamily="34" charset="0"/>
                        </a:rPr>
                        <a:t>I and </a:t>
                      </a:r>
                      <a:r>
                        <a:rPr lang="en-GB" sz="1600" kern="1200" baseline="30000" dirty="0">
                          <a:solidFill>
                            <a:srgbClr val="000000"/>
                          </a:solidFill>
                          <a:effectLst/>
                          <a:latin typeface="Calibri" pitchFamily="34" charset="0"/>
                          <a:ea typeface="+mn-ea"/>
                          <a:cs typeface="Calibri" pitchFamily="34" charset="0"/>
                        </a:rPr>
                        <a:t>137</a:t>
                      </a:r>
                      <a:r>
                        <a:rPr lang="en-GB" sz="1600" kern="1200" dirty="0">
                          <a:solidFill>
                            <a:srgbClr val="000000"/>
                          </a:solidFill>
                          <a:effectLst/>
                          <a:latin typeface="Calibri" pitchFamily="34" charset="0"/>
                          <a:ea typeface="+mn-ea"/>
                          <a:cs typeface="Calibri" pitchFamily="34" charset="0"/>
                        </a:rPr>
                        <a:t>Cs and other important radionuclides</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identify radionuclide mix in deposition</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control personal exposure and contamination</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determine food and drinking water contamination</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assess doses to the public</a:t>
                      </a:r>
                      <a:endParaRPr lang="sl-SI" sz="1600" kern="1200" dirty="0">
                        <a:solidFill>
                          <a:srgbClr val="000000"/>
                        </a:solidFill>
                        <a:effectLst/>
                        <a:latin typeface="Calibri" pitchFamily="34" charset="0"/>
                        <a:ea typeface="+mn-ea"/>
                        <a:cs typeface="Calibri" pitchFamily="34" charset="0"/>
                      </a:endParaRPr>
                    </a:p>
                    <a:p>
                      <a:pPr marL="342900" lvl="0" indent="-342900" algn="l" defTabSz="914400" rtl="0" eaLnBrk="1" latinLnBrk="0" hangingPunct="1">
                        <a:spcAft>
                          <a:spcPts val="0"/>
                        </a:spcAft>
                        <a:buClr>
                          <a:srgbClr val="003399"/>
                        </a:buClr>
                        <a:buSzPct val="110000"/>
                        <a:buFont typeface="Arial" panose="020B0604020202020204" pitchFamily="34" charset="0"/>
                        <a:buChar char="•"/>
                        <a:tabLst>
                          <a:tab pos="228600" algn="l"/>
                        </a:tabLst>
                      </a:pPr>
                      <a:r>
                        <a:rPr lang="en-GB" sz="1600" kern="1200" dirty="0">
                          <a:solidFill>
                            <a:srgbClr val="000000"/>
                          </a:solidFill>
                          <a:effectLst/>
                          <a:latin typeface="Calibri" pitchFamily="34" charset="0"/>
                          <a:ea typeface="+mn-ea"/>
                          <a:cs typeface="Calibri" pitchFamily="34" charset="0"/>
                        </a:rPr>
                        <a:t>To plan follow-up </a:t>
                      </a:r>
                      <a:r>
                        <a:rPr lang="en-GB" sz="1600" kern="1200" dirty="0" smtClean="0">
                          <a:solidFill>
                            <a:srgbClr val="000000"/>
                          </a:solidFill>
                          <a:effectLst/>
                          <a:latin typeface="Calibri" pitchFamily="34" charset="0"/>
                          <a:ea typeface="+mn-ea"/>
                          <a:cs typeface="Calibri" pitchFamily="34" charset="0"/>
                        </a:rPr>
                        <a:t>actions and early </a:t>
                      </a:r>
                      <a:r>
                        <a:rPr lang="en-GB" sz="1600" kern="1200" dirty="0">
                          <a:solidFill>
                            <a:srgbClr val="000000"/>
                          </a:solidFill>
                          <a:effectLst/>
                          <a:latin typeface="Calibri" pitchFamily="34" charset="0"/>
                          <a:ea typeface="+mn-ea"/>
                          <a:cs typeface="Calibri" pitchFamily="34" charset="0"/>
                        </a:rPr>
                        <a:t>protective actions</a:t>
                      </a:r>
                      <a:endParaRPr lang="sl-SI" sz="1600" kern="1200" dirty="0">
                        <a:solidFill>
                          <a:srgbClr val="000000"/>
                        </a:solidFill>
                        <a:effectLst/>
                        <a:latin typeface="Calibri" pitchFamily="34" charset="0"/>
                        <a:ea typeface="+mn-ea"/>
                        <a:cs typeface="Calibri" pitchFamily="34" charset="0"/>
                      </a:endParaRPr>
                    </a:p>
                  </a:txBody>
                  <a:tcPr marL="39211" marR="39211" marT="0" marB="0">
                    <a:lnL w="1270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accent1">
                        <a:lumMod val="20000"/>
                        <a:lumOff val="80000"/>
                      </a:schemeClr>
                    </a:solidFill>
                  </a:tcPr>
                </a:tc>
              </a:tr>
            </a:tbl>
          </a:graphicData>
        </a:graphic>
      </p:graphicFrame>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09" name="Title 1"/>
          <p:cNvSpPr>
            <a:spLocks noGrp="1"/>
          </p:cNvSpPr>
          <p:nvPr>
            <p:ph type="title"/>
          </p:nvPr>
        </p:nvSpPr>
        <p:spPr/>
        <p:txBody>
          <a:bodyPr/>
          <a:lstStyle/>
          <a:p>
            <a:pPr eaLnBrk="1" hangingPunct="1"/>
            <a:r>
              <a:rPr lang="en-GB" noProof="0" dirty="0" smtClean="0">
                <a:cs typeface="Calibri" pitchFamily="34" charset="0"/>
              </a:rPr>
              <a:t>Managing radioactive waste</a:t>
            </a:r>
          </a:p>
        </p:txBody>
      </p:sp>
      <p:sp>
        <p:nvSpPr>
          <p:cNvPr id="324610" name="Content Placeholder 2"/>
          <p:cNvSpPr>
            <a:spLocks noGrp="1"/>
          </p:cNvSpPr>
          <p:nvPr>
            <p:ph idx="1"/>
          </p:nvPr>
        </p:nvSpPr>
        <p:spPr bwMode="auto">
          <a:xfrm>
            <a:off x="209006" y="992777"/>
            <a:ext cx="9496697" cy="5171486"/>
          </a:xfrm>
          <a:noFill/>
          <a:ln>
            <a:miter lim="800000"/>
            <a:headEnd/>
            <a:tailEnd/>
          </a:ln>
        </p:spPr>
        <p:txBody>
          <a:bodyPr vert="horz" wrap="square" lIns="91440" tIns="45720" rIns="91440" bIns="45720" numCol="1" anchor="t" anchorCtr="0" compatLnSpc="1">
            <a:prstTxWarp prst="textNoShape">
              <a:avLst/>
            </a:prstTxWarp>
            <a:noAutofit/>
          </a:bodyPr>
          <a:lstStyle/>
          <a:p>
            <a:pPr marL="358775" indent="-358775" eaLnBrk="1" hangingPunct="1">
              <a:buFont typeface="Arial" charset="0"/>
              <a:buChar char="•"/>
            </a:pPr>
            <a:r>
              <a:rPr lang="en-GB" noProof="0" dirty="0" smtClean="0">
                <a:cs typeface="Calibri" pitchFamily="34" charset="0"/>
              </a:rPr>
              <a:t>Radioactive waste is normal side product</a:t>
            </a:r>
          </a:p>
          <a:p>
            <a:pPr lvl="1" eaLnBrk="1" fontAlgn="auto" hangingPunct="1"/>
            <a:r>
              <a:rPr lang="en-GB" dirty="0" smtClean="0">
                <a:cs typeface="Calibri" pitchFamily="34" charset="0"/>
              </a:rPr>
              <a:t>Ranges from spent nuclear fuel of NPPs (high level waste) to contaminated personal protective equipment (low level waste)</a:t>
            </a:r>
          </a:p>
          <a:p>
            <a:pPr marL="357550" indent="-358775" eaLnBrk="1" hangingPunct="1">
              <a:buFont typeface="Arial" charset="0"/>
              <a:buChar char="•"/>
            </a:pPr>
            <a:r>
              <a:rPr lang="en-GB" noProof="0" dirty="0" smtClean="0">
                <a:cs typeface="Calibri" pitchFamily="34" charset="0"/>
              </a:rPr>
              <a:t>Major recovery and decontamination activities may be warranted in a nuclear emergency resulting in a large volumes of radioactive waste being produced</a:t>
            </a:r>
          </a:p>
          <a:p>
            <a:pPr lvl="1" eaLnBrk="1" fontAlgn="auto" hangingPunct="1"/>
            <a:r>
              <a:rPr lang="en-GB" dirty="0" smtClean="0">
                <a:cs typeface="Calibri" pitchFamily="34" charset="0"/>
              </a:rPr>
              <a:t>Can easily overwhelm national capabilities for its management</a:t>
            </a:r>
          </a:p>
          <a:p>
            <a:pPr marL="357550" indent="-358775" eaLnBrk="1" hangingPunct="1">
              <a:buFont typeface="Arial" charset="0"/>
              <a:buChar char="•"/>
            </a:pPr>
            <a:r>
              <a:rPr lang="en-GB" noProof="0" dirty="0" smtClean="0">
                <a:cs typeface="Calibri" pitchFamily="34" charset="0"/>
              </a:rPr>
              <a:t>Adequate preparedness to address waste management following the emergency is necessary</a:t>
            </a:r>
          </a:p>
          <a:p>
            <a:pPr marL="358775" indent="-358775" eaLnBrk="1" hangingPunct="1">
              <a:buFont typeface="Arial" charset="0"/>
              <a:buChar cha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C5CC87D9-C624-486D-BE47-C044EA5453F2}" type="slidenum">
              <a:rPr lang="en-GB"/>
              <a:pPr>
                <a:defRPr/>
              </a:pPr>
              <a:t>32</a:t>
            </a:fld>
            <a:endParaRPr lang="en-GB"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GB" altLang="en-US" dirty="0" smtClean="0"/>
              <a:t>International </a:t>
            </a:r>
            <a:r>
              <a:rPr lang="en-GB" altLang="en-US" dirty="0" smtClean="0"/>
              <a:t>requirements </a:t>
            </a:r>
            <a:r>
              <a:rPr lang="en-GB" altLang="en-US" dirty="0" smtClean="0"/>
              <a:t>on </a:t>
            </a:r>
            <a:r>
              <a:rPr lang="en-GB" altLang="en-US" dirty="0" smtClean="0"/>
              <a:t>radioactive waste management</a:t>
            </a:r>
            <a:endParaRPr lang="en-GB" altLang="en-US" dirty="0" smtClean="0"/>
          </a:p>
        </p:txBody>
      </p:sp>
      <p:sp>
        <p:nvSpPr>
          <p:cNvPr id="34819" name="Content Placeholder 2"/>
          <p:cNvSpPr>
            <a:spLocks noGrp="1"/>
          </p:cNvSpPr>
          <p:nvPr>
            <p:ph idx="1"/>
          </p:nvPr>
        </p:nvSpPr>
        <p:spPr>
          <a:xfrm>
            <a:off x="180000" y="1397725"/>
            <a:ext cx="9540000" cy="5303521"/>
          </a:xfrm>
        </p:spPr>
        <p:txBody>
          <a:bodyPr>
            <a:normAutofit fontScale="92500" lnSpcReduction="10000"/>
          </a:bodyPr>
          <a:lstStyle/>
          <a:p>
            <a:pPr>
              <a:spcAft>
                <a:spcPts val="600"/>
              </a:spcAft>
            </a:pPr>
            <a:r>
              <a:rPr lang="en-GB" altLang="en-US" sz="3500" dirty="0" smtClean="0"/>
              <a:t>National policy and strategy for radioactive waste </a:t>
            </a:r>
            <a:r>
              <a:rPr lang="en-GB" altLang="en-US" sz="3500" dirty="0" smtClean="0"/>
              <a:t>management</a:t>
            </a:r>
            <a:endParaRPr lang="en-GB" altLang="en-US" sz="3500" dirty="0" smtClean="0"/>
          </a:p>
          <a:p>
            <a:pPr lvl="1">
              <a:spcAft>
                <a:spcPts val="600"/>
              </a:spcAft>
            </a:pPr>
            <a:r>
              <a:rPr lang="en-GB" altLang="en-US" dirty="0" smtClean="0"/>
              <a:t>applies for any radioactive </a:t>
            </a:r>
            <a:r>
              <a:rPr lang="en-GB" altLang="en-US" dirty="0" smtClean="0"/>
              <a:t>waste, i</a:t>
            </a:r>
            <a:r>
              <a:rPr lang="en-GB" altLang="en-US" sz="3200" dirty="0" smtClean="0"/>
              <a:t>rrespective </a:t>
            </a:r>
            <a:r>
              <a:rPr lang="en-GB" altLang="en-US" sz="3200" dirty="0" smtClean="0"/>
              <a:t>of its origin</a:t>
            </a:r>
          </a:p>
          <a:p>
            <a:pPr>
              <a:spcAft>
                <a:spcPts val="600"/>
              </a:spcAft>
            </a:pPr>
            <a:r>
              <a:rPr lang="en-GB" altLang="en-US" sz="3500" dirty="0" smtClean="0"/>
              <a:t>Waste </a:t>
            </a:r>
            <a:r>
              <a:rPr lang="en-GB" altLang="en-US" sz="3500" dirty="0" smtClean="0"/>
              <a:t>management following an emergency must not compromise the protection </a:t>
            </a:r>
            <a:r>
              <a:rPr lang="en-GB" altLang="en-US" sz="3500" dirty="0" smtClean="0"/>
              <a:t>strategy</a:t>
            </a:r>
          </a:p>
          <a:p>
            <a:r>
              <a:rPr lang="en-GB" altLang="en-US" sz="3500" dirty="0" smtClean="0"/>
              <a:t>Preparedness requirements are essential and include:</a:t>
            </a:r>
          </a:p>
          <a:p>
            <a:pPr lvl="1"/>
            <a:r>
              <a:rPr lang="en-GB" altLang="en-US" dirty="0" smtClean="0"/>
              <a:t>Waste characterization</a:t>
            </a:r>
          </a:p>
          <a:p>
            <a:pPr lvl="1"/>
            <a:r>
              <a:rPr lang="en-GB" altLang="en-US" dirty="0" smtClean="0"/>
              <a:t>Criteria for waste categorization</a:t>
            </a:r>
          </a:p>
          <a:p>
            <a:pPr lvl="1"/>
            <a:r>
              <a:rPr lang="en-GB" altLang="en-US" dirty="0" smtClean="0"/>
              <a:t>Waste minimization</a:t>
            </a:r>
          </a:p>
          <a:p>
            <a:pPr lvl="1"/>
            <a:r>
              <a:rPr lang="en-GB" altLang="en-US" dirty="0" smtClean="0"/>
              <a:t>Methodology for predisposal and storage</a:t>
            </a:r>
          </a:p>
          <a:p>
            <a:pPr lvl="1"/>
            <a:r>
              <a:rPr lang="en-GB" altLang="en-US" dirty="0" smtClean="0"/>
              <a:t>Dealing with human and animal </a:t>
            </a:r>
            <a:r>
              <a:rPr lang="en-GB" altLang="en-US" dirty="0" smtClean="0"/>
              <a:t>remains</a:t>
            </a:r>
            <a:r>
              <a:rPr lang="en-GB" altLang="en-US" dirty="0" smtClean="0"/>
              <a:t> </a:t>
            </a:r>
            <a:endParaRPr lang="en-GB" altLang="en-US" dirty="0" smtClean="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5" name="Title 1"/>
          <p:cNvSpPr>
            <a:spLocks noGrp="1"/>
          </p:cNvSpPr>
          <p:nvPr>
            <p:ph type="title"/>
          </p:nvPr>
        </p:nvSpPr>
        <p:spPr/>
        <p:txBody>
          <a:bodyPr/>
          <a:lstStyle/>
          <a:p>
            <a:pPr eaLnBrk="1" hangingPunct="1"/>
            <a:r>
              <a:rPr lang="en-GB" noProof="0" dirty="0" smtClean="0">
                <a:cs typeface="Calibri" pitchFamily="34" charset="0"/>
              </a:rPr>
              <a:t>Mitigating non-radiological consequences</a:t>
            </a:r>
          </a:p>
        </p:txBody>
      </p:sp>
      <p:sp>
        <p:nvSpPr>
          <p:cNvPr id="328706" name="Content Placeholder 2"/>
          <p:cNvSpPr>
            <a:spLocks noGrp="1"/>
          </p:cNvSpPr>
          <p:nvPr>
            <p:ph idx="1"/>
          </p:nvPr>
        </p:nvSpPr>
        <p:spPr bwMode="auto">
          <a:xfrm>
            <a:off x="0" y="1123406"/>
            <a:ext cx="9905999" cy="5434148"/>
          </a:xfrm>
          <a:noFill/>
          <a:ln>
            <a:miter lim="800000"/>
            <a:headEnd/>
            <a:tailEnd/>
          </a:ln>
        </p:spPr>
        <p:txBody>
          <a:bodyPr vert="horz" wrap="square" lIns="91440" tIns="45720" rIns="91440" bIns="45720" numCol="1" anchor="t" anchorCtr="0" compatLnSpc="1">
            <a:prstTxWarp prst="textNoShape">
              <a:avLst/>
            </a:prstTxWarp>
            <a:noAutofit/>
          </a:bodyPr>
          <a:lstStyle/>
          <a:p>
            <a:pPr marL="358775" indent="-358775" eaLnBrk="1" hangingPunct="1">
              <a:buFont typeface="Arial" charset="0"/>
              <a:buChar char="•"/>
            </a:pPr>
            <a:r>
              <a:rPr lang="en-GB" noProof="0" dirty="0" smtClean="0">
                <a:cs typeface="Calibri" pitchFamily="34" charset="0"/>
              </a:rPr>
              <a:t>Psychosocial, economic and other non-radiological consequences often outweigh radiological health effects</a:t>
            </a:r>
          </a:p>
          <a:p>
            <a:pPr marL="358775" indent="-358775" eaLnBrk="1" hangingPunct="1">
              <a:buFont typeface="Arial" charset="0"/>
              <a:buChar char="•"/>
            </a:pPr>
            <a:r>
              <a:rPr lang="en-GB" noProof="0" dirty="0" smtClean="0">
                <a:cs typeface="Calibri" pitchFamily="34" charset="0"/>
              </a:rPr>
              <a:t>Difficult to mitigate - primary related to perceived risk</a:t>
            </a:r>
          </a:p>
          <a:p>
            <a:pPr marL="358775" indent="-358775" eaLnBrk="1" hangingPunct="1">
              <a:buFont typeface="Arial" charset="0"/>
              <a:buChar char="•"/>
            </a:pPr>
            <a:r>
              <a:rPr lang="en-GB" noProof="0" dirty="0" smtClean="0">
                <a:cs typeface="Calibri" pitchFamily="34" charset="0"/>
              </a:rPr>
              <a:t>Measures </a:t>
            </a:r>
            <a:r>
              <a:rPr lang="en-GB" noProof="0" dirty="0" smtClean="0">
                <a:cs typeface="Calibri" pitchFamily="34" charset="0"/>
              </a:rPr>
              <a:t>to be considered</a:t>
            </a:r>
          </a:p>
          <a:p>
            <a:pPr marL="719138" lvl="1" indent="-358775" eaLnBrk="1" hangingPunct="1">
              <a:buFont typeface="Arial" charset="0"/>
              <a:buChar char="−"/>
            </a:pPr>
            <a:r>
              <a:rPr lang="en-GB" noProof="0" dirty="0" smtClean="0">
                <a:cs typeface="Calibri" pitchFamily="34" charset="0"/>
              </a:rPr>
              <a:t>Informing affected population accurately and promptly </a:t>
            </a:r>
            <a:r>
              <a:rPr lang="en-GB" noProof="0" dirty="0" smtClean="0">
                <a:cs typeface="Calibri" pitchFamily="34" charset="0"/>
              </a:rPr>
              <a:t>on a</a:t>
            </a:r>
            <a:r>
              <a:rPr lang="en-GB" sz="2800" noProof="0" dirty="0" smtClean="0">
                <a:cs typeface="Calibri" pitchFamily="34" charset="0"/>
              </a:rPr>
              <a:t>ccident’s </a:t>
            </a:r>
            <a:r>
              <a:rPr lang="en-GB" sz="2800" noProof="0" dirty="0" smtClean="0">
                <a:cs typeface="Calibri" pitchFamily="34" charset="0"/>
              </a:rPr>
              <a:t>progression, risks involved and protective actions being taken</a:t>
            </a:r>
          </a:p>
          <a:p>
            <a:pPr marL="719138" lvl="1" indent="-358775" eaLnBrk="1" hangingPunct="1">
              <a:buFont typeface="Arial" charset="0"/>
              <a:buChar char="−"/>
            </a:pPr>
            <a:r>
              <a:rPr lang="en-GB" noProof="0" dirty="0" smtClean="0">
                <a:cs typeface="Calibri" pitchFamily="34" charset="0"/>
              </a:rPr>
              <a:t>Keeping sheltered, evacuated, or relocated people informed of the expected time to return to normal</a:t>
            </a:r>
          </a:p>
          <a:p>
            <a:pPr marL="719138" lvl="1" indent="-358775" eaLnBrk="1" hangingPunct="1">
              <a:buFont typeface="Arial" charset="0"/>
              <a:buChar char="−"/>
            </a:pPr>
            <a:r>
              <a:rPr lang="en-GB" dirty="0" smtClean="0">
                <a:cs typeface="Calibri" pitchFamily="34" charset="0"/>
              </a:rPr>
              <a:t>Counselling and informing emergency workers and their </a:t>
            </a:r>
            <a:r>
              <a:rPr lang="en-GB" dirty="0" smtClean="0">
                <a:cs typeface="Calibri" pitchFamily="34" charset="0"/>
              </a:rPr>
              <a:t>families</a:t>
            </a:r>
            <a:endParaRPr lang="en-GB" sz="3200" noProof="0" dirty="0" smtClean="0">
              <a:cs typeface="Calibri" pitchFamily="34" charset="0"/>
            </a:endParaRPr>
          </a:p>
          <a:p>
            <a:pPr marL="358775" indent="-358775" eaLnBrk="1" hangingPunct="1">
              <a:buFont typeface="Arial" charset="0"/>
              <a:buChar char="•"/>
            </a:pPr>
            <a:endParaRPr lang="en-GB" noProof="0" dirty="0" smtClean="0">
              <a:cs typeface="Calibri" pitchFamily="34" charset="0"/>
            </a:endParaRPr>
          </a:p>
        </p:txBody>
      </p:sp>
      <p:sp>
        <p:nvSpPr>
          <p:cNvPr id="4" name="Slide Number Placeholder 3"/>
          <p:cNvSpPr>
            <a:spLocks noGrp="1"/>
          </p:cNvSpPr>
          <p:nvPr>
            <p:ph type="sldNum" sz="quarter" idx="10"/>
          </p:nvPr>
        </p:nvSpPr>
        <p:spPr/>
        <p:txBody>
          <a:bodyPr/>
          <a:lstStyle/>
          <a:p>
            <a:pPr>
              <a:defRPr/>
            </a:pPr>
            <a:fld id="{5FF3107B-BAEB-4E6D-A001-48C1D0CBE9A5}" type="slidenum">
              <a:rPr lang="en-US" smtClean="0"/>
              <a:pPr>
                <a:defRPr/>
              </a:pPr>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GB" dirty="0" smtClean="0">
                <a:cs typeface="Calibri" pitchFamily="34" charset="0"/>
              </a:rPr>
              <a:t>Terminating the emergency</a:t>
            </a:r>
            <a:endParaRPr lang="en-GB" altLang="en-US" dirty="0" smtClean="0"/>
          </a:p>
        </p:txBody>
      </p:sp>
      <p:sp>
        <p:nvSpPr>
          <p:cNvPr id="4099" name="Content Placeholder 2"/>
          <p:cNvSpPr>
            <a:spLocks noGrp="1"/>
          </p:cNvSpPr>
          <p:nvPr>
            <p:ph idx="1"/>
          </p:nvPr>
        </p:nvSpPr>
        <p:spPr>
          <a:xfrm>
            <a:off x="247650" y="1295400"/>
            <a:ext cx="9493250" cy="4800600"/>
          </a:xfrm>
        </p:spPr>
        <p:txBody>
          <a:bodyPr>
            <a:normAutofit/>
          </a:bodyPr>
          <a:lstStyle/>
          <a:p>
            <a:pPr>
              <a:spcBef>
                <a:spcPts val="1800"/>
              </a:spcBef>
              <a:defRPr/>
            </a:pPr>
            <a:r>
              <a:rPr lang="en-GB" altLang="en-US" dirty="0" smtClean="0"/>
              <a:t>Termination of an emergency and the subsequent transitioning shall be planned in the preparedness phase</a:t>
            </a:r>
          </a:p>
          <a:p>
            <a:pPr>
              <a:spcBef>
                <a:spcPts val="1800"/>
              </a:spcBef>
              <a:defRPr/>
            </a:pPr>
            <a:r>
              <a:rPr lang="en-GB" altLang="en-US" dirty="0" smtClean="0"/>
              <a:t>Declaration of termination is end of transitioning and beginning of </a:t>
            </a:r>
            <a:r>
              <a:rPr lang="en-GB" altLang="en-US" dirty="0" smtClean="0"/>
              <a:t>existing exposure situation (in severe nuclear accidents)</a:t>
            </a:r>
            <a:r>
              <a:rPr lang="en-GB" altLang="en-US" sz="2400" dirty="0" smtClean="0"/>
              <a:t/>
            </a:r>
            <a:br>
              <a:rPr lang="en-GB" altLang="en-US" sz="2400" dirty="0" smtClean="0"/>
            </a:br>
            <a:endParaRPr lang="en-GB" altLang="en-US" sz="2400" dirty="0" smtClean="0"/>
          </a:p>
          <a:p>
            <a:pPr marL="0" indent="0">
              <a:buFontTx/>
              <a:buNone/>
              <a:defRPr/>
            </a:pPr>
            <a:endParaRPr lang="en-GB" altLang="en-US" sz="1600" dirty="0" smtClean="0"/>
          </a:p>
        </p:txBody>
      </p:sp>
    </p:spTree>
    <p:extLst>
      <p:ext uri="{BB962C8B-B14F-4D97-AF65-F5344CB8AC3E}">
        <p14:creationId xmlns:p14="http://schemas.microsoft.com/office/powerpoint/2010/main" xmlns="" val="27478778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GB" altLang="en-US" dirty="0" smtClean="0"/>
              <a:t>Criteria for </a:t>
            </a:r>
            <a:r>
              <a:rPr lang="en-GB" altLang="en-US" dirty="0" smtClean="0"/>
              <a:t>terminating </a:t>
            </a:r>
            <a:r>
              <a:rPr lang="en-GB" altLang="en-US" dirty="0" smtClean="0"/>
              <a:t>the </a:t>
            </a:r>
            <a:r>
              <a:rPr lang="en-GB" altLang="en-US" dirty="0" smtClean="0"/>
              <a:t>emergency</a:t>
            </a:r>
            <a:endParaRPr lang="en-GB" altLang="en-US" dirty="0" smtClean="0"/>
          </a:p>
        </p:txBody>
      </p:sp>
      <p:sp>
        <p:nvSpPr>
          <p:cNvPr id="11267" name="Content Placeholder 2"/>
          <p:cNvSpPr>
            <a:spLocks noGrp="1"/>
          </p:cNvSpPr>
          <p:nvPr>
            <p:ph idx="1"/>
          </p:nvPr>
        </p:nvSpPr>
        <p:spPr/>
        <p:txBody>
          <a:bodyPr>
            <a:normAutofit/>
          </a:bodyPr>
          <a:lstStyle/>
          <a:p>
            <a:pPr>
              <a:spcBef>
                <a:spcPts val="1800"/>
              </a:spcBef>
            </a:pPr>
            <a:r>
              <a:rPr lang="en-GB" altLang="en-US" dirty="0" smtClean="0"/>
              <a:t>Qualitative and quantitative</a:t>
            </a:r>
          </a:p>
          <a:p>
            <a:pPr>
              <a:spcBef>
                <a:spcPts val="1800"/>
              </a:spcBef>
            </a:pPr>
            <a:r>
              <a:rPr lang="en-GB" altLang="en-US" dirty="0" smtClean="0"/>
              <a:t>Set-up during the preparedness phase</a:t>
            </a:r>
          </a:p>
          <a:p>
            <a:pPr>
              <a:spcBef>
                <a:spcPts val="1800"/>
              </a:spcBef>
            </a:pPr>
            <a:r>
              <a:rPr lang="en-GB" altLang="en-US" dirty="0" smtClean="0"/>
              <a:t>Adjusted during the response phase, according to the factual conditions </a:t>
            </a:r>
          </a:p>
          <a:p>
            <a:pPr>
              <a:spcBef>
                <a:spcPts val="1800"/>
              </a:spcBef>
            </a:pPr>
            <a:r>
              <a:rPr lang="en-GB" altLang="en-US" dirty="0" smtClean="0"/>
              <a:t>Based on a graded approach and considering national, local and site-specific </a:t>
            </a:r>
            <a:r>
              <a:rPr lang="en-GB" altLang="en-US" dirty="0" smtClean="0"/>
              <a:t>circumstances</a:t>
            </a:r>
            <a:endParaRPr lang="en-GB" altLang="en-US" dirty="0" smtClean="0"/>
          </a:p>
          <a:p>
            <a:endParaRPr lang="en-GB" altLang="en-US" dirty="0" smtClean="0"/>
          </a:p>
        </p:txBody>
      </p:sp>
    </p:spTree>
    <p:extLst>
      <p:ext uri="{BB962C8B-B14F-4D97-AF65-F5344CB8AC3E}">
        <p14:creationId xmlns:p14="http://schemas.microsoft.com/office/powerpoint/2010/main" xmlns="" val="36352703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US" dirty="0" smtClean="0"/>
              <a:t>2. Infrastructure elements for emergency preparedness and response</a:t>
            </a:r>
            <a:endParaRPr lang="en-GB" dirty="0"/>
          </a:p>
        </p:txBody>
      </p:sp>
    </p:spTree>
    <p:extLst>
      <p:ext uri="{BB962C8B-B14F-4D97-AF65-F5344CB8AC3E}">
        <p14:creationId xmlns="" xmlns:p14="http://schemas.microsoft.com/office/powerpoint/2010/main" val="383465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GB" altLang="en-US" dirty="0" smtClean="0"/>
              <a:t>What is </a:t>
            </a:r>
            <a:r>
              <a:rPr lang="en-GB" altLang="en-US" dirty="0" smtClean="0"/>
              <a:t>needed </a:t>
            </a:r>
            <a:r>
              <a:rPr lang="en-GB" altLang="en-US" dirty="0" smtClean="0"/>
              <a:t>to </a:t>
            </a:r>
            <a:r>
              <a:rPr lang="en-GB" altLang="en-US" dirty="0" smtClean="0"/>
              <a:t>perform response functions</a:t>
            </a:r>
            <a:endParaRPr lang="en-GB" altLang="en-US" dirty="0" smtClean="0"/>
          </a:p>
        </p:txBody>
      </p:sp>
      <p:graphicFrame>
        <p:nvGraphicFramePr>
          <p:cNvPr id="19" name="Diagram 18"/>
          <p:cNvGraphicFramePr/>
          <p:nvPr>
            <p:extLst>
              <p:ext uri="{D42A27DB-BD31-4B8C-83A1-F6EECF244321}">
                <p14:modId xmlns:p14="http://schemas.microsoft.com/office/powerpoint/2010/main" xmlns="" val="2306432729"/>
              </p:ext>
            </p:extLst>
          </p:nvPr>
        </p:nvGraphicFramePr>
        <p:xfrm>
          <a:off x="232139" y="1428736"/>
          <a:ext cx="9441653" cy="45005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1"/>
          <p:cNvSpPr txBox="1"/>
          <p:nvPr/>
        </p:nvSpPr>
        <p:spPr>
          <a:xfrm>
            <a:off x="8617415" y="6597352"/>
            <a:ext cx="1154483" cy="215444"/>
          </a:xfrm>
          <a:prstGeom prst="rect">
            <a:avLst/>
          </a:prstGeom>
          <a:noFill/>
        </p:spPr>
        <p:txBody>
          <a:bodyPr wrap="non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GB" sz="800" i="1" dirty="0" smtClean="0">
                <a:latin typeface="+mn-lt"/>
              </a:rPr>
              <a:t>Image courtesy IAEA</a:t>
            </a:r>
            <a:endParaRPr lang="en-GB" sz="800" i="1" dirty="0">
              <a:latin typeface="+mn-lt"/>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Rectangle 27"/>
          <p:cNvSpPr>
            <a:spLocks noGrp="1" noChangeArrowheads="1"/>
          </p:cNvSpPr>
          <p:nvPr>
            <p:ph type="title"/>
          </p:nvPr>
        </p:nvSpPr>
        <p:spPr/>
        <p:txBody>
          <a:bodyPr/>
          <a:lstStyle/>
          <a:p>
            <a:r>
              <a:rPr lang="en-GB" altLang="en-US" dirty="0" smtClean="0"/>
              <a:t>Authorities for EPR</a:t>
            </a:r>
          </a:p>
        </p:txBody>
      </p:sp>
      <p:sp>
        <p:nvSpPr>
          <p:cNvPr id="38916" name="Rectangle 28"/>
          <p:cNvSpPr>
            <a:spLocks noGrp="1" noChangeArrowheads="1"/>
          </p:cNvSpPr>
          <p:nvPr>
            <p:ph type="body" idx="1"/>
          </p:nvPr>
        </p:nvSpPr>
        <p:spPr>
          <a:xfrm>
            <a:off x="180000" y="1134208"/>
            <a:ext cx="9540000" cy="5345791"/>
          </a:xfrm>
        </p:spPr>
        <p:txBody>
          <a:bodyPr>
            <a:normAutofit fontScale="92500" lnSpcReduction="10000"/>
          </a:bodyPr>
          <a:lstStyle/>
          <a:p>
            <a:r>
              <a:rPr lang="en-GB" altLang="en-US" dirty="0" smtClean="0"/>
              <a:t>Established by means of acts</a:t>
            </a:r>
            <a:r>
              <a:rPr lang="en-GB" altLang="en-US" dirty="0" smtClean="0"/>
              <a:t>, </a:t>
            </a:r>
            <a:r>
              <a:rPr lang="en-GB" altLang="en-US" dirty="0" smtClean="0"/>
              <a:t>legal codes and/or statutes </a:t>
            </a:r>
            <a:endParaRPr lang="en-GB" altLang="en-US" dirty="0" smtClean="0"/>
          </a:p>
          <a:p>
            <a:r>
              <a:rPr lang="en-GB" altLang="en-US" dirty="0" smtClean="0"/>
              <a:t>Involvement of all response organizations</a:t>
            </a:r>
          </a:p>
          <a:p>
            <a:pPr>
              <a:buNone/>
            </a:pPr>
            <a:r>
              <a:rPr lang="en-GB" altLang="en-US" dirty="0" smtClean="0"/>
              <a:t>	to be documented within the legislative</a:t>
            </a:r>
          </a:p>
          <a:p>
            <a:pPr>
              <a:buNone/>
            </a:pPr>
            <a:r>
              <a:rPr lang="en-GB" altLang="en-US" dirty="0" smtClean="0"/>
              <a:t>	</a:t>
            </a:r>
            <a:r>
              <a:rPr lang="en-GB" altLang="en-US" dirty="0" smtClean="0"/>
              <a:t>framework (e.g. emergency response plans)</a:t>
            </a:r>
            <a:endParaRPr lang="en-GB" altLang="en-US" dirty="0" smtClean="0"/>
          </a:p>
          <a:p>
            <a:r>
              <a:rPr lang="en-GB" altLang="en-US" dirty="0" smtClean="0"/>
              <a:t>Who </a:t>
            </a:r>
            <a:r>
              <a:rPr lang="en-GB" altLang="en-US" dirty="0" smtClean="0"/>
              <a:t>is responsible for what?</a:t>
            </a:r>
          </a:p>
          <a:p>
            <a:pPr lvl="1"/>
            <a:r>
              <a:rPr lang="en-GB" altLang="en-US" dirty="0" smtClean="0"/>
              <a:t>Facility, municipalities, regions, national</a:t>
            </a:r>
          </a:p>
          <a:p>
            <a:pPr lvl="1"/>
            <a:r>
              <a:rPr lang="en-GB" altLang="en-US" dirty="0" smtClean="0"/>
              <a:t>For each organization</a:t>
            </a:r>
            <a:r>
              <a:rPr lang="en-GB" altLang="en-US" dirty="0" smtClean="0"/>
              <a:t>, to be clearly addressed </a:t>
            </a:r>
            <a:r>
              <a:rPr lang="en-GB" altLang="en-US" dirty="0" smtClean="0"/>
              <a:t>the authority </a:t>
            </a:r>
            <a:r>
              <a:rPr lang="en-GB" altLang="en-US" dirty="0" smtClean="0"/>
              <a:t>and responsibility for: </a:t>
            </a:r>
            <a:r>
              <a:rPr lang="en-GB" altLang="en-US" dirty="0" err="1" smtClean="0"/>
              <a:t>i</a:t>
            </a:r>
            <a:r>
              <a:rPr lang="en-GB" altLang="en-US" dirty="0" smtClean="0"/>
              <a:t>) the direction and coordination of the response; ii) notification of other response organizations</a:t>
            </a:r>
          </a:p>
          <a:p>
            <a:pPr lvl="1"/>
            <a:r>
              <a:rPr lang="en-GB" dirty="0" smtClean="0">
                <a:latin typeface="Arial" charset="0"/>
                <a:cs typeface="Arial" charset="0"/>
              </a:rPr>
              <a:t>Conflicting roles and responsibilities need to be </a:t>
            </a:r>
            <a:r>
              <a:rPr lang="en-GB" dirty="0" smtClean="0">
                <a:latin typeface="Arial" charset="0"/>
                <a:cs typeface="Arial" charset="0"/>
              </a:rPr>
              <a:t>resolved</a:t>
            </a:r>
            <a:endParaRPr lang="en-GB" altLang="en-US" dirty="0" smtClean="0"/>
          </a:p>
          <a:p>
            <a:r>
              <a:rPr lang="en-GB" altLang="en-US" dirty="0" smtClean="0"/>
              <a:t>Arrangements for delegation </a:t>
            </a:r>
            <a:r>
              <a:rPr lang="en-GB" altLang="en-US" dirty="0" smtClean="0"/>
              <a:t>and/or transfer of authorities </a:t>
            </a:r>
            <a:r>
              <a:rPr lang="en-GB" altLang="en-US" dirty="0" smtClean="0"/>
              <a:t>to be described in </a:t>
            </a:r>
            <a:r>
              <a:rPr lang="en-GB" altLang="en-US" dirty="0" smtClean="0"/>
              <a:t>relevant emergency </a:t>
            </a:r>
            <a:r>
              <a:rPr lang="en-GB" altLang="en-US" dirty="0" smtClean="0"/>
              <a:t>plans</a:t>
            </a:r>
            <a:endParaRPr lang="en-GB" altLang="en-US" dirty="0" smtClean="0"/>
          </a:p>
        </p:txBody>
      </p:sp>
      <p:pic>
        <p:nvPicPr>
          <p:cNvPr id="38917" name="Picture 30" descr="C:\Users\CICIONIA\AppData\Local\Microsoft\Windows\Temporary Internet Files\Content.IE5\PR6RL1VJ\MC900351699[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83407" y="1969477"/>
            <a:ext cx="1792938" cy="18792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Rectangle 4"/>
          <p:cNvSpPr>
            <a:spLocks noGrp="1" noChangeArrowheads="1"/>
          </p:cNvSpPr>
          <p:nvPr>
            <p:ph type="title"/>
          </p:nvPr>
        </p:nvSpPr>
        <p:spPr/>
        <p:txBody>
          <a:bodyPr/>
          <a:lstStyle/>
          <a:p>
            <a:r>
              <a:rPr lang="en-GB" altLang="en-US" dirty="0" smtClean="0"/>
              <a:t>Organization and </a:t>
            </a:r>
            <a:r>
              <a:rPr lang="en-GB" altLang="en-US" dirty="0" smtClean="0"/>
              <a:t>staffing</a:t>
            </a:r>
            <a:endParaRPr lang="en-GB" altLang="en-US" dirty="0" smtClean="0"/>
          </a:p>
        </p:txBody>
      </p:sp>
      <p:sp>
        <p:nvSpPr>
          <p:cNvPr id="23556" name="Rectangle 5"/>
          <p:cNvSpPr>
            <a:spLocks noGrp="1" noChangeArrowheads="1"/>
          </p:cNvSpPr>
          <p:nvPr>
            <p:ph type="body" idx="1"/>
          </p:nvPr>
        </p:nvSpPr>
        <p:spPr>
          <a:xfrm>
            <a:off x="180000" y="1107831"/>
            <a:ext cx="9540000" cy="5547946"/>
          </a:xfrm>
        </p:spPr>
        <p:txBody>
          <a:bodyPr>
            <a:normAutofit fontScale="92500" lnSpcReduction="10000"/>
          </a:bodyPr>
          <a:lstStyle/>
          <a:p>
            <a:r>
              <a:rPr lang="en-GB" altLang="en-US" dirty="0" smtClean="0"/>
              <a:t>Staff assignments based on qualification, their fitness and their intended duties</a:t>
            </a:r>
            <a:endParaRPr lang="en-GB" altLang="en-US" dirty="0" smtClean="0"/>
          </a:p>
          <a:p>
            <a:r>
              <a:rPr lang="en-GB" altLang="en-US" dirty="0" smtClean="0"/>
              <a:t>Organizational relationships and interfaces to be established</a:t>
            </a:r>
          </a:p>
          <a:p>
            <a:r>
              <a:rPr lang="en-GB" altLang="en-US" dirty="0" smtClean="0"/>
              <a:t>Positions responsible for preparedness activities to be assigned as part of the routine organizational structure </a:t>
            </a:r>
            <a:endParaRPr lang="en-GB" altLang="en-US" dirty="0" smtClean="0"/>
          </a:p>
          <a:p>
            <a:r>
              <a:rPr lang="en-GB" altLang="en-US" dirty="0" smtClean="0"/>
              <a:t>Organization for </a:t>
            </a:r>
            <a:r>
              <a:rPr lang="en-GB" altLang="en-US" dirty="0" smtClean="0"/>
              <a:t>performing the response functions </a:t>
            </a:r>
            <a:r>
              <a:rPr lang="en-GB" altLang="en-US" dirty="0" smtClean="0"/>
              <a:t>well established</a:t>
            </a:r>
          </a:p>
          <a:p>
            <a:r>
              <a:rPr lang="en-GB" altLang="en-US" dirty="0" smtClean="0"/>
              <a:t>Concept </a:t>
            </a:r>
            <a:r>
              <a:rPr lang="en-GB" altLang="en-US" dirty="0" smtClean="0"/>
              <a:t>of operations and functional requirements taken into consideration</a:t>
            </a:r>
          </a:p>
          <a:p>
            <a:r>
              <a:rPr lang="en-GB" altLang="en-US" dirty="0" smtClean="0"/>
              <a:t>Staff considerations for long duration emergencies or for </a:t>
            </a:r>
            <a:r>
              <a:rPr lang="en-GB" altLang="en-US" dirty="0" smtClean="0"/>
              <a:t>simultaneously </a:t>
            </a:r>
            <a:r>
              <a:rPr lang="en-GB" altLang="en-US" dirty="0" smtClean="0"/>
              <a:t>managing more </a:t>
            </a:r>
            <a:r>
              <a:rPr lang="en-GB" altLang="en-US" dirty="0" smtClean="0"/>
              <a:t>emergencies</a:t>
            </a:r>
            <a:endParaRPr lang="en-GB" altLang="en-US" dirty="0" smtClean="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p:txBody>
          <a:bodyPr/>
          <a:lstStyle/>
          <a:p>
            <a:r>
              <a:rPr lang="en-GB" altLang="en-US" dirty="0" smtClean="0">
                <a:solidFill>
                  <a:schemeClr val="tx1"/>
                </a:solidFill>
              </a:rPr>
              <a:t>Block diagram </a:t>
            </a:r>
            <a:r>
              <a:rPr lang="en-GB" altLang="en-US" dirty="0" smtClean="0">
                <a:solidFill>
                  <a:schemeClr val="tx1"/>
                </a:solidFill>
              </a:rPr>
              <a:t>– example:</a:t>
            </a:r>
            <a:endParaRPr lang="en-GB" altLang="en-US" dirty="0" smtClean="0">
              <a:solidFill>
                <a:schemeClr val="tx1"/>
              </a:solidFill>
            </a:endParaRPr>
          </a:p>
        </p:txBody>
      </p:sp>
      <p:pic>
        <p:nvPicPr>
          <p:cNvPr id="45060" name="Picture 30"/>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85568" y="1412776"/>
            <a:ext cx="8734866" cy="445944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6"/>
          <p:cNvSpPr>
            <a:spLocks noGrp="1" noChangeArrowheads="1"/>
          </p:cNvSpPr>
          <p:nvPr>
            <p:ph type="title"/>
          </p:nvPr>
        </p:nvSpPr>
        <p:spPr/>
        <p:txBody>
          <a:bodyPr/>
          <a:lstStyle/>
          <a:p>
            <a:r>
              <a:rPr lang="en-GB" altLang="en-US" dirty="0" smtClean="0"/>
              <a:t>Coordination of </a:t>
            </a:r>
            <a:r>
              <a:rPr lang="en-GB" altLang="en-US" dirty="0" smtClean="0"/>
              <a:t>emergency preparedness </a:t>
            </a:r>
            <a:r>
              <a:rPr lang="en-GB" altLang="en-US" dirty="0" smtClean="0"/>
              <a:t>and </a:t>
            </a:r>
            <a:r>
              <a:rPr lang="en-GB" altLang="en-US" dirty="0" smtClean="0"/>
              <a:t>response</a:t>
            </a:r>
            <a:endParaRPr lang="en-GB" altLang="en-US" dirty="0" smtClean="0"/>
          </a:p>
        </p:txBody>
      </p:sp>
      <p:sp>
        <p:nvSpPr>
          <p:cNvPr id="25604" name="Rectangle 7"/>
          <p:cNvSpPr>
            <a:spLocks noGrp="1" noChangeArrowheads="1"/>
          </p:cNvSpPr>
          <p:nvPr>
            <p:ph type="body" idx="1"/>
          </p:nvPr>
        </p:nvSpPr>
        <p:spPr/>
        <p:txBody>
          <a:bodyPr>
            <a:normAutofit/>
          </a:bodyPr>
          <a:lstStyle/>
          <a:p>
            <a:r>
              <a:rPr lang="en-GB" altLang="en-US" dirty="0" smtClean="0"/>
              <a:t>Cooperation of </a:t>
            </a:r>
            <a:r>
              <a:rPr lang="en-GB" altLang="en-US" dirty="0" smtClean="0"/>
              <a:t>several/many </a:t>
            </a:r>
            <a:r>
              <a:rPr lang="en-GB" altLang="en-US" dirty="0" smtClean="0"/>
              <a:t>organizations</a:t>
            </a:r>
          </a:p>
          <a:p>
            <a:r>
              <a:rPr lang="en-GB" altLang="en-US" dirty="0" smtClean="0"/>
              <a:t>Some </a:t>
            </a:r>
            <a:r>
              <a:rPr lang="en-GB" altLang="en-US" dirty="0" smtClean="0"/>
              <a:t>tasks require capabilities from more than one organization</a:t>
            </a:r>
          </a:p>
          <a:p>
            <a:pPr lvl="1"/>
            <a:r>
              <a:rPr lang="en-GB" altLang="en-US" dirty="0" smtClean="0"/>
              <a:t>Example: food monitoring and control: ministries of agriculture, health, fisheries, environment, regulator</a:t>
            </a:r>
          </a:p>
          <a:p>
            <a:r>
              <a:rPr lang="en-GB" altLang="en-US" dirty="0" smtClean="0"/>
              <a:t>Agreements must be in place</a:t>
            </a:r>
          </a:p>
          <a:p>
            <a:pPr lvl="1"/>
            <a:r>
              <a:rPr lang="en-GB" altLang="en-US" dirty="0" smtClean="0"/>
              <a:t>Working together, units, methods, transfer of information</a:t>
            </a:r>
          </a:p>
          <a:p>
            <a:r>
              <a:rPr lang="en-GB" altLang="en-US" dirty="0" smtClean="0"/>
              <a:t>Agreements in writing</a:t>
            </a:r>
          </a:p>
          <a:p>
            <a:pPr lvl="1"/>
            <a:r>
              <a:rPr lang="en-GB" altLang="en-US" dirty="0" err="1" smtClean="0"/>
              <a:t>MoU</a:t>
            </a:r>
            <a:r>
              <a:rPr lang="en-GB" altLang="en-US" dirty="0" smtClean="0"/>
              <a:t>, plans, others</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defRPr/>
            </a:pPr>
            <a:r>
              <a:rPr lang="en-GB" altLang="en-US" dirty="0"/>
              <a:t>Incident Command System (ICS)</a:t>
            </a:r>
          </a:p>
        </p:txBody>
      </p:sp>
      <p:sp>
        <p:nvSpPr>
          <p:cNvPr id="3" name="Content Placeholder 2"/>
          <p:cNvSpPr>
            <a:spLocks noGrp="1"/>
          </p:cNvSpPr>
          <p:nvPr>
            <p:ph idx="1"/>
          </p:nvPr>
        </p:nvSpPr>
        <p:spPr>
          <a:xfrm>
            <a:off x="249371" y="1161144"/>
            <a:ext cx="9068800" cy="5152346"/>
          </a:xfrm>
        </p:spPr>
        <p:txBody>
          <a:bodyPr>
            <a:normAutofit lnSpcReduction="10000"/>
          </a:bodyPr>
          <a:lstStyle/>
          <a:p>
            <a:pPr>
              <a:spcBef>
                <a:spcPts val="1108"/>
              </a:spcBef>
              <a:defRPr/>
            </a:pPr>
            <a:r>
              <a:rPr lang="en-GB" dirty="0" smtClean="0"/>
              <a:t>Is </a:t>
            </a:r>
            <a:r>
              <a:rPr lang="en-GB" dirty="0"/>
              <a:t>a standardized, on-scene, all-hazards incident management </a:t>
            </a:r>
            <a:r>
              <a:rPr lang="en-GB" dirty="0" smtClean="0"/>
              <a:t>structure</a:t>
            </a:r>
          </a:p>
          <a:p>
            <a:pPr>
              <a:spcBef>
                <a:spcPts val="1108"/>
              </a:spcBef>
              <a:defRPr/>
            </a:pPr>
            <a:r>
              <a:rPr lang="en-GB" dirty="0" smtClean="0"/>
              <a:t>Based on unified command and control concept </a:t>
            </a:r>
            <a:endParaRPr lang="en-GB" dirty="0"/>
          </a:p>
          <a:p>
            <a:pPr>
              <a:spcBef>
                <a:spcPts val="1108"/>
              </a:spcBef>
              <a:defRPr/>
            </a:pPr>
            <a:r>
              <a:rPr lang="en-GB" dirty="0"/>
              <a:t>Allows for the integration of facilities, equipment, personnel, procedures and communications </a:t>
            </a:r>
            <a:r>
              <a:rPr lang="en-GB" dirty="0" smtClean="0"/>
              <a:t>within a structure</a:t>
            </a:r>
            <a:endParaRPr lang="en-GB" dirty="0"/>
          </a:p>
          <a:p>
            <a:pPr>
              <a:spcBef>
                <a:spcPts val="1108"/>
              </a:spcBef>
              <a:defRPr/>
            </a:pPr>
            <a:r>
              <a:rPr lang="en-GB" dirty="0"/>
              <a:t>Enables a coordinated response among various jurisdictions and functional </a:t>
            </a:r>
            <a:r>
              <a:rPr lang="en-GB" dirty="0" smtClean="0"/>
              <a:t>agencies</a:t>
            </a:r>
            <a:endParaRPr lang="en-GB" dirty="0"/>
          </a:p>
          <a:p>
            <a:pPr>
              <a:spcBef>
                <a:spcPts val="1108"/>
              </a:spcBef>
              <a:defRPr/>
            </a:pPr>
            <a:r>
              <a:rPr lang="en-GB" dirty="0"/>
              <a:t>Establishes common processes for planning and managing </a:t>
            </a:r>
            <a:r>
              <a:rPr lang="en-GB" dirty="0" smtClean="0"/>
              <a:t>resources</a:t>
            </a:r>
            <a:endParaRPr lang="en-GB" dirty="0"/>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Coordination at national level</a:t>
            </a:r>
            <a:endParaRPr lang="en-US" dirty="0"/>
          </a:p>
        </p:txBody>
      </p:sp>
      <p:sp>
        <p:nvSpPr>
          <p:cNvPr id="3" name="Content Placeholder 2"/>
          <p:cNvSpPr>
            <a:spLocks noGrp="1"/>
          </p:cNvSpPr>
          <p:nvPr>
            <p:ph idx="1"/>
          </p:nvPr>
        </p:nvSpPr>
        <p:spPr>
          <a:xfrm>
            <a:off x="180000" y="1147864"/>
            <a:ext cx="9540000" cy="5332135"/>
          </a:xfrm>
        </p:spPr>
        <p:txBody>
          <a:bodyPr>
            <a:normAutofit lnSpcReduction="10000"/>
          </a:bodyPr>
          <a:lstStyle/>
          <a:p>
            <a:r>
              <a:rPr lang="en-US" dirty="0" smtClean="0"/>
              <a:t>Coordinate planning and preparedness activities</a:t>
            </a:r>
          </a:p>
          <a:p>
            <a:r>
              <a:rPr lang="en-US" dirty="0" smtClean="0"/>
              <a:t>Coordinate emergency arrangements:</a:t>
            </a:r>
          </a:p>
          <a:p>
            <a:pPr marL="931500" lvl="1" indent="-457200"/>
            <a:r>
              <a:rPr lang="en-US" dirty="0" smtClean="0"/>
              <a:t>arrangements and protocols for operational interfaces</a:t>
            </a:r>
          </a:p>
          <a:p>
            <a:pPr marL="931500" lvl="1" indent="-457200"/>
            <a:r>
              <a:rPr lang="en-US" dirty="0" smtClean="0"/>
              <a:t>arrangements to develop and harmonize tools, procedures or criteria for use in the response to </a:t>
            </a:r>
            <a:r>
              <a:rPr lang="en-GB" dirty="0" smtClean="0"/>
              <a:t>nuclear or radiological emergency</a:t>
            </a:r>
            <a:r>
              <a:rPr lang="en-US" dirty="0" smtClean="0"/>
              <a:t> </a:t>
            </a:r>
          </a:p>
          <a:p>
            <a:pPr marL="931500" lvl="1" indent="-457200"/>
            <a:r>
              <a:rPr lang="en-US" dirty="0" smtClean="0"/>
              <a:t>arrangements to harmonize radiation monitoring </a:t>
            </a:r>
          </a:p>
          <a:p>
            <a:pPr marL="931500" lvl="1" indent="-457200"/>
            <a:r>
              <a:rPr lang="en-US" dirty="0" smtClean="0"/>
              <a:t>arrangements to harmonize </a:t>
            </a:r>
            <a:r>
              <a:rPr lang="en-GB" dirty="0" smtClean="0"/>
              <a:t>assessments of contamination, doses and radiation induced health effects</a:t>
            </a:r>
          </a:p>
          <a:p>
            <a:r>
              <a:rPr lang="en-US" dirty="0" smtClean="0"/>
              <a:t> Coordinate building infrastructure to support the response functions</a:t>
            </a:r>
            <a:endParaRPr lang="en-US" dirty="0"/>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GB" altLang="en-US" dirty="0" smtClean="0"/>
              <a:t>Coordination at international level</a:t>
            </a:r>
          </a:p>
        </p:txBody>
      </p:sp>
      <p:sp>
        <p:nvSpPr>
          <p:cNvPr id="74755" name="Content Placeholder 2"/>
          <p:cNvSpPr>
            <a:spLocks noGrp="1"/>
          </p:cNvSpPr>
          <p:nvPr>
            <p:ph idx="1"/>
          </p:nvPr>
        </p:nvSpPr>
        <p:spPr>
          <a:xfrm>
            <a:off x="223735" y="1147864"/>
            <a:ext cx="9416375" cy="5282119"/>
          </a:xfrm>
        </p:spPr>
        <p:txBody>
          <a:bodyPr>
            <a:noAutofit/>
          </a:bodyPr>
          <a:lstStyle/>
          <a:p>
            <a:pPr lvl="1"/>
            <a:r>
              <a:rPr lang="en-GB" altLang="en-US" sz="3200" dirty="0" smtClean="0"/>
              <a:t>Arrangements and protocols with other States to</a:t>
            </a:r>
          </a:p>
          <a:p>
            <a:pPr lvl="2"/>
            <a:r>
              <a:rPr lang="en-GB" altLang="en-US" sz="2800" dirty="0" smtClean="0"/>
              <a:t>Coordinate early notification, data and information exchange</a:t>
            </a:r>
          </a:p>
          <a:p>
            <a:pPr lvl="2"/>
            <a:r>
              <a:rPr lang="en-GB" altLang="en-US" sz="2800" dirty="0" smtClean="0"/>
              <a:t>Public information</a:t>
            </a:r>
          </a:p>
          <a:p>
            <a:pPr lvl="2"/>
            <a:r>
              <a:rPr lang="en-GB" altLang="en-US" sz="2800" dirty="0" smtClean="0"/>
              <a:t>Protective actions</a:t>
            </a:r>
          </a:p>
          <a:p>
            <a:pPr lvl="1"/>
            <a:r>
              <a:rPr lang="en-GB" altLang="en-US" sz="3200" dirty="0" smtClean="0"/>
              <a:t>Special arrangements for States with areas in category V</a:t>
            </a:r>
          </a:p>
          <a:p>
            <a:pPr lvl="2"/>
            <a:r>
              <a:rPr lang="en-GB" altLang="en-US" sz="2800" dirty="0" smtClean="0"/>
              <a:t>Early notification and information exchange</a:t>
            </a:r>
          </a:p>
          <a:p>
            <a:pPr lvl="2"/>
            <a:r>
              <a:rPr lang="en-GB" altLang="en-US" sz="2800" dirty="0" smtClean="0"/>
              <a:t>Radiation monitoring</a:t>
            </a:r>
          </a:p>
          <a:p>
            <a:pPr lvl="2"/>
            <a:r>
              <a:rPr lang="en-GB" altLang="en-US" sz="2800" dirty="0" smtClean="0"/>
              <a:t>Protective actions</a:t>
            </a:r>
          </a:p>
          <a:p>
            <a:pPr lvl="1"/>
            <a:endParaRPr lang="en-US" altLang="en-US" sz="3200" dirty="0" smtClean="0"/>
          </a:p>
          <a:p>
            <a:endParaRPr lang="en-GB" altLang="en-US" dirty="0" smtClean="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p:txBody>
          <a:bodyPr/>
          <a:lstStyle/>
          <a:p>
            <a:r>
              <a:rPr lang="en-GB" altLang="en-US" dirty="0" smtClean="0"/>
              <a:t>Plans and </a:t>
            </a:r>
            <a:r>
              <a:rPr lang="en-GB" altLang="en-US" dirty="0" smtClean="0"/>
              <a:t>procedures</a:t>
            </a:r>
            <a:endParaRPr lang="en-GB" altLang="en-US" dirty="0" smtClean="0"/>
          </a:p>
        </p:txBody>
      </p:sp>
      <p:sp>
        <p:nvSpPr>
          <p:cNvPr id="29700" name="Rectangle 3"/>
          <p:cNvSpPr>
            <a:spLocks noGrp="1" noChangeArrowheads="1"/>
          </p:cNvSpPr>
          <p:nvPr>
            <p:ph type="body" idx="1"/>
          </p:nvPr>
        </p:nvSpPr>
        <p:spPr/>
        <p:txBody>
          <a:bodyPr>
            <a:normAutofit lnSpcReduction="10000"/>
          </a:bodyPr>
          <a:lstStyle/>
          <a:p>
            <a:r>
              <a:rPr lang="en-GB" altLang="en-US" dirty="0" smtClean="0"/>
              <a:t>Emergency plans </a:t>
            </a:r>
            <a:r>
              <a:rPr lang="en-GB" altLang="en-US" dirty="0" smtClean="0"/>
              <a:t>must be documented</a:t>
            </a:r>
          </a:p>
          <a:p>
            <a:pPr lvl="1"/>
            <a:r>
              <a:rPr lang="en-GB" altLang="en-US" dirty="0" smtClean="0"/>
              <a:t>National, local and facility level</a:t>
            </a:r>
          </a:p>
          <a:p>
            <a:pPr lvl="1"/>
            <a:r>
              <a:rPr lang="en-GB" altLang="en-US" dirty="0" smtClean="0"/>
              <a:t>Each organization</a:t>
            </a:r>
          </a:p>
          <a:p>
            <a:pPr lvl="1"/>
            <a:r>
              <a:rPr lang="en-GB" altLang="en-US" dirty="0" smtClean="0"/>
              <a:t>Based </a:t>
            </a:r>
            <a:r>
              <a:rPr lang="en-GB" altLang="en-US" dirty="0" smtClean="0"/>
              <a:t>on assessment of hazards</a:t>
            </a:r>
          </a:p>
          <a:p>
            <a:pPr lvl="1"/>
            <a:r>
              <a:rPr lang="en-GB" altLang="en-US" dirty="0" smtClean="0"/>
              <a:t>Coordinated </a:t>
            </a:r>
            <a:r>
              <a:rPr lang="en-GB" altLang="en-US" dirty="0" smtClean="0"/>
              <a:t>with other emergencies</a:t>
            </a:r>
          </a:p>
          <a:p>
            <a:pPr lvl="1"/>
            <a:endParaRPr lang="en-GB" altLang="en-US" dirty="0" smtClean="0"/>
          </a:p>
          <a:p>
            <a:r>
              <a:rPr lang="en-GB" altLang="en-US" dirty="0" smtClean="0"/>
              <a:t>Emergency plans </a:t>
            </a:r>
            <a:r>
              <a:rPr lang="en-GB" altLang="en-US" dirty="0" smtClean="0"/>
              <a:t>must address all response functions and infrastructure requirements</a:t>
            </a:r>
          </a:p>
          <a:p>
            <a:pPr lvl="1"/>
            <a:r>
              <a:rPr lang="en-GB" altLang="en-US" dirty="0" smtClean="0"/>
              <a:t>Must </a:t>
            </a:r>
            <a:r>
              <a:rPr lang="en-GB" altLang="en-US" dirty="0" smtClean="0"/>
              <a:t>define: generic criteria, planning zones, classification system</a:t>
            </a:r>
          </a:p>
          <a:p>
            <a:pPr lvl="1"/>
            <a:r>
              <a:rPr lang="en-GB" altLang="en-US" dirty="0" smtClean="0"/>
              <a:t>Must </a:t>
            </a:r>
            <a:r>
              <a:rPr lang="en-GB" altLang="en-US" dirty="0" smtClean="0"/>
              <a:t>be </a:t>
            </a:r>
            <a:r>
              <a:rPr lang="en-GB" altLang="en-US" dirty="0" smtClean="0"/>
              <a:t>implemented and periodically tested!</a:t>
            </a:r>
            <a:endParaRPr lang="en-GB" altLang="en-US" dirty="0" smtClean="0"/>
          </a:p>
        </p:txBody>
      </p:sp>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669191" y="1700808"/>
            <a:ext cx="2351515" cy="2386384"/>
          </a:xfrm>
          <a:prstGeom prst="rect">
            <a:avLst/>
          </a:prstGeo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noFill/>
          <a:extLst>
            <a:ext uri="{91240B29-F687-4F45-9708-019B960494DF}">
              <a14:hiddenLine xmlns:a14="http://schemas.microsoft.com/office/drawing/2010/main" xmlns="" w="9525" cap="flat" cmpd="sng" algn="ctr">
                <a:solidFill>
                  <a:schemeClr val="tx1"/>
                </a:solidFill>
                <a:prstDash val="solid"/>
                <a:miter lim="800000"/>
                <a:headEnd/>
                <a:tailEnd/>
              </a14:hiddenLine>
            </a:ext>
          </a:extLst>
        </p:spPr>
        <p:txBody>
          <a:bodyPr/>
          <a:lstStyle/>
          <a:p>
            <a:r>
              <a:rPr lang="en-GB" altLang="en-US" dirty="0" smtClean="0"/>
              <a:t>Plans and </a:t>
            </a:r>
            <a:r>
              <a:rPr lang="en-GB" altLang="en-US" dirty="0" smtClean="0"/>
              <a:t>procedures – cont</a:t>
            </a:r>
            <a:r>
              <a:rPr lang="en-GB" altLang="en-US" dirty="0" smtClean="0"/>
              <a:t>’d</a:t>
            </a:r>
            <a:endParaRPr lang="en-GB" altLang="en-US" dirty="0" smtClean="0"/>
          </a:p>
        </p:txBody>
      </p:sp>
      <p:sp>
        <p:nvSpPr>
          <p:cNvPr id="57348" name="Rectangle 3"/>
          <p:cNvSpPr>
            <a:spLocks noGrp="1" noChangeArrowheads="1"/>
          </p:cNvSpPr>
          <p:nvPr>
            <p:ph type="body" idx="1"/>
          </p:nvPr>
        </p:nvSpPr>
        <p:spPr>
          <a:xfrm>
            <a:off x="330200" y="1219200"/>
            <a:ext cx="9245600" cy="4800600"/>
          </a:xfrm>
        </p:spPr>
        <p:txBody>
          <a:bodyPr>
            <a:normAutofit/>
          </a:bodyPr>
          <a:lstStyle/>
          <a:p>
            <a:r>
              <a:rPr lang="en-GB" altLang="en-US" dirty="0" smtClean="0"/>
              <a:t>Procedures, analytical tools and computer programs must be developed</a:t>
            </a:r>
          </a:p>
          <a:p>
            <a:endParaRPr lang="en-GB" altLang="en-US" sz="1400" dirty="0" smtClean="0"/>
          </a:p>
          <a:p>
            <a:r>
              <a:rPr lang="en-GB" altLang="en-US" dirty="0" smtClean="0"/>
              <a:t>Procedures</a:t>
            </a:r>
          </a:p>
          <a:p>
            <a:pPr lvl="1"/>
            <a:r>
              <a:rPr lang="en-GB" altLang="en-US" dirty="0" smtClean="0"/>
              <a:t>Common structure, appearance and terms</a:t>
            </a:r>
          </a:p>
          <a:p>
            <a:pPr lvl="1"/>
            <a:r>
              <a:rPr lang="en-GB" altLang="en-US" dirty="0" smtClean="0"/>
              <a:t>Stand-alone</a:t>
            </a:r>
          </a:p>
          <a:p>
            <a:pPr lvl="1"/>
            <a:r>
              <a:rPr lang="en-GB" altLang="en-US" dirty="0" smtClean="0"/>
              <a:t>Identify response position responsibilities</a:t>
            </a:r>
          </a:p>
          <a:p>
            <a:pPr lvl="1"/>
            <a:r>
              <a:rPr lang="en-GB" altLang="en-US" dirty="0" smtClean="0"/>
              <a:t>Designed to respond to readily available information</a:t>
            </a:r>
          </a:p>
          <a:p>
            <a:pPr lvl="1"/>
            <a:r>
              <a:rPr lang="en-GB" altLang="en-US" dirty="0" smtClean="0"/>
              <a:t>Must be tested under simulated conditions</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5" name="Rectangle 2"/>
          <p:cNvSpPr>
            <a:spLocks noGrp="1" noChangeArrowheads="1"/>
          </p:cNvSpPr>
          <p:nvPr>
            <p:ph type="title"/>
          </p:nvPr>
        </p:nvSpPr>
        <p:spPr/>
        <p:txBody>
          <a:bodyPr/>
          <a:lstStyle/>
          <a:p>
            <a:r>
              <a:rPr lang="en-GB" altLang="en-US" dirty="0" smtClean="0"/>
              <a:t>Logistical </a:t>
            </a:r>
            <a:r>
              <a:rPr lang="en-GB" altLang="en-US" dirty="0" smtClean="0"/>
              <a:t>support </a:t>
            </a:r>
            <a:r>
              <a:rPr lang="en-GB" altLang="en-US" dirty="0" smtClean="0"/>
              <a:t>and </a:t>
            </a:r>
            <a:r>
              <a:rPr lang="en-GB" altLang="en-US" dirty="0" smtClean="0"/>
              <a:t>facilities</a:t>
            </a:r>
            <a:endParaRPr lang="en-GB" altLang="en-US" dirty="0" smtClean="0"/>
          </a:p>
        </p:txBody>
      </p:sp>
      <p:sp>
        <p:nvSpPr>
          <p:cNvPr id="59396" name="Rectangle 3"/>
          <p:cNvSpPr>
            <a:spLocks noGrp="1" noChangeArrowheads="1"/>
          </p:cNvSpPr>
          <p:nvPr>
            <p:ph type="body" idx="1"/>
          </p:nvPr>
        </p:nvSpPr>
        <p:spPr/>
        <p:txBody>
          <a:bodyPr/>
          <a:lstStyle/>
          <a:p>
            <a:r>
              <a:rPr lang="en-GB" altLang="en-US" dirty="0" smtClean="0"/>
              <a:t>Needs </a:t>
            </a:r>
            <a:r>
              <a:rPr lang="en-GB" altLang="en-US" dirty="0" smtClean="0"/>
              <a:t>analysis</a:t>
            </a:r>
            <a:endParaRPr lang="en-GB" altLang="en-US" dirty="0" smtClean="0"/>
          </a:p>
          <a:p>
            <a:r>
              <a:rPr lang="en-GB" altLang="en-US" dirty="0" smtClean="0"/>
              <a:t>Facilities </a:t>
            </a:r>
            <a:r>
              <a:rPr lang="en-GB" altLang="en-US" dirty="0" smtClean="0"/>
              <a:t>for </a:t>
            </a:r>
            <a:r>
              <a:rPr lang="en-GB" altLang="en-US" dirty="0" smtClean="0"/>
              <a:t>all response functions</a:t>
            </a:r>
          </a:p>
          <a:p>
            <a:r>
              <a:rPr lang="en-GB" dirty="0" smtClean="0"/>
              <a:t>Emergency tools, equipment and supplies</a:t>
            </a:r>
            <a:endParaRPr lang="en-GB" altLang="en-US" dirty="0" smtClean="0"/>
          </a:p>
          <a:p>
            <a:r>
              <a:rPr lang="en-GB" altLang="en-US" dirty="0" smtClean="0"/>
              <a:t>Laboratories </a:t>
            </a:r>
            <a:r>
              <a:rPr lang="en-GB" altLang="en-US" dirty="0" smtClean="0"/>
              <a:t>for sample analysis</a:t>
            </a:r>
          </a:p>
          <a:p>
            <a:r>
              <a:rPr lang="en-GB" altLang="en-US" dirty="0" smtClean="0"/>
              <a:t>Survey and sampling teams </a:t>
            </a:r>
          </a:p>
          <a:p>
            <a:r>
              <a:rPr lang="en-GB" altLang="en-US" dirty="0" smtClean="0"/>
              <a:t>Information management</a:t>
            </a:r>
          </a:p>
          <a:p>
            <a:r>
              <a:rPr lang="en-GB" altLang="en-US" dirty="0" smtClean="0"/>
              <a:t>Communications </a:t>
            </a:r>
            <a:r>
              <a:rPr lang="en-GB" altLang="en-US" dirty="0" smtClean="0"/>
              <a:t>systems</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306124" y="98425"/>
            <a:ext cx="9517327" cy="762000"/>
          </a:xfrm>
          <a:noFill/>
          <a:extLst>
            <a:ext uri="{91240B29-F687-4F45-9708-019B960494DF}">
              <a14:hiddenLine xmlns:a14="http://schemas.microsoft.com/office/drawing/2010/main" xmlns="" w="9525" cap="flat" cmpd="sng" algn="ctr">
                <a:solidFill>
                  <a:schemeClr val="tx1"/>
                </a:solidFill>
                <a:prstDash val="solid"/>
                <a:miter lim="800000"/>
                <a:headEnd/>
                <a:tailEnd/>
              </a14:hiddenLine>
            </a:ext>
          </a:extLst>
        </p:spPr>
        <p:txBody>
          <a:bodyPr/>
          <a:lstStyle/>
          <a:p>
            <a:r>
              <a:rPr lang="en-GB" altLang="en-US" dirty="0" smtClean="0"/>
              <a:t>Logistical Support and Facilities </a:t>
            </a:r>
            <a:r>
              <a:rPr lang="en-GB" altLang="en-US" dirty="0" smtClean="0"/>
              <a:t>– cont</a:t>
            </a:r>
            <a:r>
              <a:rPr lang="en-GB" altLang="en-US" dirty="0" smtClean="0"/>
              <a:t>’d</a:t>
            </a:r>
            <a:endParaRPr lang="en-GB" altLang="en-US" dirty="0" smtClean="0"/>
          </a:p>
        </p:txBody>
      </p:sp>
      <p:sp>
        <p:nvSpPr>
          <p:cNvPr id="21508" name="Rectangle 3"/>
          <p:cNvSpPr>
            <a:spLocks noGrp="1" noChangeArrowheads="1"/>
          </p:cNvSpPr>
          <p:nvPr>
            <p:ph type="body" idx="1"/>
          </p:nvPr>
        </p:nvSpPr>
        <p:spPr>
          <a:xfrm>
            <a:off x="165100" y="1143000"/>
            <a:ext cx="9658350" cy="4724400"/>
          </a:xfrm>
        </p:spPr>
        <p:txBody>
          <a:bodyPr/>
          <a:lstStyle/>
          <a:p>
            <a:pPr>
              <a:defRPr/>
            </a:pPr>
            <a:r>
              <a:rPr lang="en-GB" altLang="en-US" dirty="0" smtClean="0"/>
              <a:t>Locations and facilities must be</a:t>
            </a:r>
          </a:p>
          <a:p>
            <a:pPr lvl="1">
              <a:defRPr/>
            </a:pPr>
            <a:r>
              <a:rPr lang="en-GB" altLang="en-US" dirty="0" smtClean="0"/>
              <a:t>Designed to support functions that will take place within them</a:t>
            </a:r>
          </a:p>
          <a:p>
            <a:pPr lvl="1">
              <a:defRPr/>
            </a:pPr>
            <a:r>
              <a:rPr lang="en-GB" altLang="en-US" dirty="0" smtClean="0"/>
              <a:t>Usable under emergency conditions</a:t>
            </a:r>
          </a:p>
          <a:p>
            <a:pPr lvl="1">
              <a:defRPr/>
            </a:pPr>
            <a:r>
              <a:rPr lang="en-GB" altLang="en-US" dirty="0" smtClean="0"/>
              <a:t>Integrated into ICS</a:t>
            </a:r>
          </a:p>
          <a:p>
            <a:pPr marL="457200" lvl="1" indent="0">
              <a:buFontTx/>
              <a:buNone/>
              <a:defRPr/>
            </a:pPr>
            <a:endParaRPr lang="en-GB" altLang="en-US" sz="900" dirty="0" smtClean="0"/>
          </a:p>
          <a:p>
            <a:pPr>
              <a:defRPr/>
            </a:pPr>
            <a:r>
              <a:rPr lang="en-GB" altLang="en-US" dirty="0" smtClean="0"/>
              <a:t>Developing adequate facility or location</a:t>
            </a:r>
          </a:p>
          <a:p>
            <a:pPr lvl="1">
              <a:defRPr/>
            </a:pPr>
            <a:r>
              <a:rPr lang="en-GB" altLang="en-US" dirty="0" smtClean="0"/>
              <a:t>Starts with determining functions of facility/location</a:t>
            </a:r>
          </a:p>
          <a:p>
            <a:pPr lvl="1">
              <a:defRPr/>
            </a:pPr>
            <a:r>
              <a:rPr lang="en-GB" altLang="en-US" dirty="0" smtClean="0"/>
              <a:t>Ends with testing  them </a:t>
            </a:r>
            <a:r>
              <a:rPr lang="en-GB" altLang="en-US" i="1" dirty="0" smtClean="0"/>
              <a:t>(See Appendix 14 in EPR- Method)</a:t>
            </a:r>
            <a:endParaRPr lang="en-GB" altLang="en-US" dirty="0" smtClean="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12"/>
          <p:cNvSpPr>
            <a:spLocks noGrp="1" noChangeArrowheads="1"/>
          </p:cNvSpPr>
          <p:nvPr>
            <p:ph type="title"/>
          </p:nvPr>
        </p:nvSpPr>
        <p:spPr/>
        <p:txBody>
          <a:bodyPr/>
          <a:lstStyle/>
          <a:p>
            <a:r>
              <a:rPr lang="en-GB" altLang="en-US" dirty="0" smtClean="0"/>
              <a:t>Logistical Support and Facilities </a:t>
            </a:r>
            <a:r>
              <a:rPr lang="en-GB" altLang="en-US" dirty="0" smtClean="0"/>
              <a:t>– cont’d</a:t>
            </a:r>
            <a:endParaRPr lang="en-GB" altLang="en-US" dirty="0" smtClean="0"/>
          </a:p>
        </p:txBody>
      </p:sp>
      <p:sp>
        <p:nvSpPr>
          <p:cNvPr id="33796" name="Rectangle 13"/>
          <p:cNvSpPr>
            <a:spLocks noGrp="1" noChangeArrowheads="1"/>
          </p:cNvSpPr>
          <p:nvPr>
            <p:ph type="body" idx="1"/>
          </p:nvPr>
        </p:nvSpPr>
        <p:spPr/>
        <p:txBody>
          <a:bodyPr>
            <a:normAutofit/>
          </a:bodyPr>
          <a:lstStyle/>
          <a:p>
            <a:r>
              <a:rPr lang="en-GB" altLang="en-US" dirty="0" smtClean="0"/>
              <a:t>Assembly point</a:t>
            </a:r>
          </a:p>
          <a:p>
            <a:r>
              <a:rPr lang="en-GB" altLang="en-US" dirty="0" smtClean="0"/>
              <a:t>Assistance centres</a:t>
            </a:r>
          </a:p>
          <a:p>
            <a:r>
              <a:rPr lang="en-GB" altLang="en-US" dirty="0" smtClean="0"/>
              <a:t>Control room</a:t>
            </a:r>
          </a:p>
          <a:p>
            <a:r>
              <a:rPr lang="en-GB" altLang="en-US" dirty="0" smtClean="0"/>
              <a:t>Designated hospital</a:t>
            </a:r>
          </a:p>
          <a:p>
            <a:r>
              <a:rPr lang="en-GB" altLang="en-US" dirty="0" smtClean="0"/>
              <a:t>Emergency operations facility</a:t>
            </a:r>
          </a:p>
          <a:p>
            <a:r>
              <a:rPr lang="en-GB" altLang="en-US" dirty="0" smtClean="0"/>
              <a:t>Facility medical service</a:t>
            </a:r>
          </a:p>
          <a:p>
            <a:r>
              <a:rPr lang="en-GB" altLang="en-US" dirty="0" smtClean="0"/>
              <a:t>Incident command post</a:t>
            </a:r>
          </a:p>
          <a:p>
            <a:r>
              <a:rPr lang="en-GB" altLang="en-US" dirty="0" smtClean="0"/>
              <a:t>Notification point</a:t>
            </a:r>
          </a:p>
          <a:p>
            <a:r>
              <a:rPr lang="en-GB" altLang="en-US" dirty="0" smtClean="0"/>
              <a:t>Operational support centre</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4"/>
          <p:cNvSpPr>
            <a:spLocks noGrp="1" noChangeArrowheads="1"/>
          </p:cNvSpPr>
          <p:nvPr>
            <p:ph type="title"/>
          </p:nvPr>
        </p:nvSpPr>
        <p:spPr/>
        <p:txBody>
          <a:bodyPr/>
          <a:lstStyle/>
          <a:p>
            <a:r>
              <a:rPr lang="en-GB" altLang="en-US" dirty="0" smtClean="0"/>
              <a:t>Logistical </a:t>
            </a:r>
            <a:r>
              <a:rPr lang="en-GB" altLang="en-US" dirty="0" smtClean="0"/>
              <a:t>support </a:t>
            </a:r>
            <a:r>
              <a:rPr lang="en-GB" altLang="en-US" dirty="0" smtClean="0"/>
              <a:t>and </a:t>
            </a:r>
            <a:r>
              <a:rPr lang="en-GB" altLang="en-US" dirty="0" smtClean="0"/>
              <a:t>facilities – cont</a:t>
            </a:r>
            <a:r>
              <a:rPr lang="en-GB" altLang="en-US" dirty="0" smtClean="0"/>
              <a:t>’d</a:t>
            </a:r>
            <a:endParaRPr lang="en-GB" altLang="en-US" dirty="0" smtClean="0"/>
          </a:p>
        </p:txBody>
      </p:sp>
      <p:sp>
        <p:nvSpPr>
          <p:cNvPr id="34820" name="Rectangle 5"/>
          <p:cNvSpPr>
            <a:spLocks noGrp="1" noChangeArrowheads="1"/>
          </p:cNvSpPr>
          <p:nvPr>
            <p:ph type="body" idx="1"/>
          </p:nvPr>
        </p:nvSpPr>
        <p:spPr/>
        <p:txBody>
          <a:bodyPr>
            <a:normAutofit/>
          </a:bodyPr>
          <a:lstStyle/>
          <a:p>
            <a:r>
              <a:rPr lang="en-GB" altLang="en-US" dirty="0" smtClean="0"/>
              <a:t>Public information centre</a:t>
            </a:r>
          </a:p>
          <a:p>
            <a:r>
              <a:rPr lang="en-GB" altLang="en-US" dirty="0" smtClean="0"/>
              <a:t>Radiological monitoring and assessment centre</a:t>
            </a:r>
          </a:p>
          <a:p>
            <a:r>
              <a:rPr lang="en-GB" altLang="en-US" dirty="0" smtClean="0"/>
              <a:t>Referral hospital for over exposed/contaminated</a:t>
            </a:r>
          </a:p>
          <a:p>
            <a:r>
              <a:rPr lang="en-GB" altLang="en-US" dirty="0" smtClean="0"/>
              <a:t>Relocation/reception centres</a:t>
            </a:r>
          </a:p>
          <a:p>
            <a:r>
              <a:rPr lang="en-GB" altLang="en-US" dirty="0" smtClean="0"/>
              <a:t>Emergency operations centre</a:t>
            </a:r>
          </a:p>
          <a:p>
            <a:r>
              <a:rPr lang="en-GB" altLang="en-US" dirty="0" smtClean="0"/>
              <a:t>Staging area</a:t>
            </a:r>
          </a:p>
          <a:p>
            <a:r>
              <a:rPr lang="en-GB" altLang="en-US" dirty="0" smtClean="0"/>
              <a:t>Technical support centre </a:t>
            </a:r>
          </a:p>
          <a:p>
            <a:r>
              <a:rPr lang="en-GB" altLang="en-US" dirty="0" smtClean="0"/>
              <a:t>Triage area </a:t>
            </a:r>
          </a:p>
          <a:p>
            <a:r>
              <a:rPr lang="en-GB" altLang="en-US" dirty="0" smtClean="0"/>
              <a:t>Warning point</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5"/>
          <p:cNvSpPr>
            <a:spLocks noGrp="1" noChangeArrowheads="1"/>
          </p:cNvSpPr>
          <p:nvPr>
            <p:ph type="title"/>
          </p:nvPr>
        </p:nvSpPr>
        <p:spPr/>
        <p:txBody>
          <a:bodyPr/>
          <a:lstStyle/>
          <a:p>
            <a:r>
              <a:rPr lang="en-GB" altLang="en-US" dirty="0" smtClean="0"/>
              <a:t>Training, </a:t>
            </a:r>
            <a:r>
              <a:rPr lang="en-GB" altLang="en-US" dirty="0" smtClean="0"/>
              <a:t>drills </a:t>
            </a:r>
            <a:r>
              <a:rPr lang="en-GB" altLang="en-US" dirty="0" smtClean="0"/>
              <a:t>and </a:t>
            </a:r>
            <a:r>
              <a:rPr lang="en-GB" altLang="en-US" dirty="0" smtClean="0"/>
              <a:t>exercises</a:t>
            </a:r>
            <a:endParaRPr lang="en-GB" altLang="en-US" dirty="0" smtClean="0"/>
          </a:p>
        </p:txBody>
      </p:sp>
      <p:sp>
        <p:nvSpPr>
          <p:cNvPr id="67588" name="Rectangle 6"/>
          <p:cNvSpPr>
            <a:spLocks noGrp="1" noChangeArrowheads="1"/>
          </p:cNvSpPr>
          <p:nvPr>
            <p:ph type="body" idx="1"/>
          </p:nvPr>
        </p:nvSpPr>
        <p:spPr/>
        <p:txBody>
          <a:bodyPr/>
          <a:lstStyle/>
          <a:p>
            <a:r>
              <a:rPr lang="en-GB" altLang="en-US" smtClean="0"/>
              <a:t>Training requirements for each position</a:t>
            </a:r>
          </a:p>
          <a:p>
            <a:r>
              <a:rPr lang="en-GB" altLang="en-US" smtClean="0"/>
              <a:t>Training programme</a:t>
            </a:r>
          </a:p>
          <a:p>
            <a:r>
              <a:rPr lang="en-GB" altLang="en-US" smtClean="0"/>
              <a:t>Training material</a:t>
            </a:r>
          </a:p>
          <a:p>
            <a:r>
              <a:rPr lang="en-GB" altLang="en-US" smtClean="0"/>
              <a:t>Tests</a:t>
            </a:r>
          </a:p>
          <a:p>
            <a:r>
              <a:rPr lang="en-GB" altLang="en-US" smtClean="0"/>
              <a:t>Feedback process</a:t>
            </a:r>
          </a:p>
        </p:txBody>
      </p:sp>
      <p:pic>
        <p:nvPicPr>
          <p:cNvPr id="67589" name="Picture 8" descr="C:\Users\CICIONIA\AppData\Local\Microsoft\Windows\Temporary Internet Files\Content.IE5\Z3Q2NUKH\MC900060338[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769101" y="3581400"/>
            <a:ext cx="2060310" cy="2243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89" name="Title 1"/>
          <p:cNvSpPr>
            <a:spLocks noGrp="1"/>
          </p:cNvSpPr>
          <p:nvPr>
            <p:ph type="title" idx="4294967295"/>
          </p:nvPr>
        </p:nvSpPr>
        <p:spPr/>
        <p:txBody>
          <a:bodyPr/>
          <a:lstStyle/>
          <a:p>
            <a:pPr eaLnBrk="1" hangingPunct="1"/>
            <a:r>
              <a:rPr lang="en-GB" altLang="en-US" dirty="0" smtClean="0">
                <a:solidFill>
                  <a:schemeClr val="tx1"/>
                </a:solidFill>
              </a:rPr>
              <a:t>Systematic approach to training and exercises</a:t>
            </a:r>
          </a:p>
        </p:txBody>
      </p:sp>
      <p:sp>
        <p:nvSpPr>
          <p:cNvPr id="370690" name="Content Placeholder 2"/>
          <p:cNvSpPr>
            <a:spLocks noGrp="1"/>
          </p:cNvSpPr>
          <p:nvPr>
            <p:ph idx="4294967295"/>
          </p:nvPr>
        </p:nvSpPr>
        <p:spPr bwMode="auto">
          <a:xfrm>
            <a:off x="373542" y="1053490"/>
            <a:ext cx="8884444" cy="5690210"/>
          </a:xfrm>
          <a:prstGeom prst="rect">
            <a:avLst/>
          </a:prstGeom>
          <a:noFill/>
          <a:ln>
            <a:miter lim="800000"/>
            <a:headEnd/>
            <a:tailEnd/>
          </a:ln>
        </p:spPr>
        <p:txBody>
          <a:bodyPr>
            <a:noAutofit/>
          </a:bodyPr>
          <a:lstStyle/>
          <a:p>
            <a:pPr marL="358775" indent="-358775" eaLnBrk="1" hangingPunct="1">
              <a:lnSpc>
                <a:spcPct val="100000"/>
              </a:lnSpc>
              <a:spcBef>
                <a:spcPts val="600"/>
              </a:spcBef>
              <a:spcAft>
                <a:spcPts val="600"/>
              </a:spcAft>
            </a:pPr>
            <a:r>
              <a:rPr lang="en-GB" noProof="0" dirty="0" smtClean="0">
                <a:cs typeface="Calibri" pitchFamily="34" charset="0"/>
              </a:rPr>
              <a:t>Training and exercises </a:t>
            </a:r>
            <a:r>
              <a:rPr lang="en-GB" noProof="0" dirty="0" smtClean="0">
                <a:cs typeface="Calibri" pitchFamily="34" charset="0"/>
              </a:rPr>
              <a:t>programs to </a:t>
            </a:r>
            <a:r>
              <a:rPr lang="en-GB" noProof="0" dirty="0" smtClean="0">
                <a:cs typeface="Calibri" pitchFamily="34" charset="0"/>
              </a:rPr>
              <a:t>be designed and carried out systematically on the basis of:</a:t>
            </a:r>
          </a:p>
          <a:p>
            <a:pPr marL="719138" lvl="1" indent="-358775" eaLnBrk="1" hangingPunct="1">
              <a:lnSpc>
                <a:spcPct val="100000"/>
              </a:lnSpc>
              <a:spcBef>
                <a:spcPts val="600"/>
              </a:spcBef>
              <a:spcAft>
                <a:spcPts val="600"/>
              </a:spcAft>
            </a:pPr>
            <a:r>
              <a:rPr lang="en-GB" noProof="0" dirty="0" smtClean="0">
                <a:cs typeface="Calibri" pitchFamily="34" charset="0"/>
              </a:rPr>
              <a:t>duties for all positions</a:t>
            </a:r>
          </a:p>
          <a:p>
            <a:pPr marL="719138" lvl="1" indent="-358775" eaLnBrk="1" hangingPunct="1">
              <a:lnSpc>
                <a:spcPct val="100000"/>
              </a:lnSpc>
              <a:spcBef>
                <a:spcPts val="300"/>
              </a:spcBef>
              <a:spcAft>
                <a:spcPts val="300"/>
              </a:spcAft>
            </a:pPr>
            <a:r>
              <a:rPr lang="en-GB" noProof="0" dirty="0" smtClean="0">
                <a:cs typeface="Calibri" pitchFamily="34" charset="0"/>
              </a:rPr>
              <a:t>competences for all parties involved</a:t>
            </a:r>
          </a:p>
          <a:p>
            <a:pPr marL="261938" indent="-358775" eaLnBrk="1" hangingPunct="1">
              <a:lnSpc>
                <a:spcPct val="100000"/>
              </a:lnSpc>
              <a:spcBef>
                <a:spcPts val="300"/>
              </a:spcBef>
              <a:spcAft>
                <a:spcPts val="300"/>
              </a:spcAft>
            </a:pPr>
            <a:r>
              <a:rPr lang="en-GB" noProof="0" dirty="0" smtClean="0">
                <a:cs typeface="Calibri" pitchFamily="34" charset="0"/>
              </a:rPr>
              <a:t>System to track participation and outcomes</a:t>
            </a:r>
          </a:p>
          <a:p>
            <a:pPr marL="358775" indent="-358775" eaLnBrk="1" hangingPunct="1">
              <a:lnSpc>
                <a:spcPct val="100000"/>
              </a:lnSpc>
              <a:spcBef>
                <a:spcPts val="600"/>
              </a:spcBef>
              <a:spcAft>
                <a:spcPts val="600"/>
              </a:spcAft>
            </a:pPr>
            <a:r>
              <a:rPr lang="en-GB" noProof="0" dirty="0" smtClean="0">
                <a:cs typeface="Calibri" pitchFamily="34" charset="0"/>
              </a:rPr>
              <a:t>Exercises provide unique insight in the state of preparedness</a:t>
            </a:r>
          </a:p>
          <a:p>
            <a:pPr marL="719138" lvl="1" indent="-358775" eaLnBrk="1" hangingPunct="1">
              <a:lnSpc>
                <a:spcPct val="100000"/>
              </a:lnSpc>
              <a:spcBef>
                <a:spcPts val="300"/>
              </a:spcBef>
              <a:spcAft>
                <a:spcPts val="300"/>
              </a:spcAft>
            </a:pPr>
            <a:r>
              <a:rPr lang="en-GB" noProof="0" dirty="0" smtClean="0">
                <a:cs typeface="Calibri" pitchFamily="34" charset="0"/>
              </a:rPr>
              <a:t>They are basis for continued improvement</a:t>
            </a:r>
          </a:p>
          <a:p>
            <a:pPr marL="719138" lvl="1" indent="-358775" eaLnBrk="1" hangingPunct="1">
              <a:lnSpc>
                <a:spcPct val="100000"/>
              </a:lnSpc>
              <a:spcBef>
                <a:spcPts val="300"/>
              </a:spcBef>
              <a:spcAft>
                <a:spcPts val="300"/>
              </a:spcAft>
            </a:pPr>
            <a:r>
              <a:rPr lang="en-GB" noProof="0" dirty="0" smtClean="0">
                <a:cs typeface="Calibri" pitchFamily="34" charset="0"/>
              </a:rPr>
              <a:t>Need to be well organized, professionally conducted </a:t>
            </a:r>
          </a:p>
          <a:p>
            <a:pPr marL="719138" lvl="1" indent="-358775" eaLnBrk="1" hangingPunct="1">
              <a:lnSpc>
                <a:spcPct val="100000"/>
              </a:lnSpc>
              <a:spcBef>
                <a:spcPts val="300"/>
              </a:spcBef>
              <a:spcAft>
                <a:spcPts val="300"/>
              </a:spcAft>
            </a:pPr>
            <a:r>
              <a:rPr lang="en-GB" noProof="0" dirty="0" smtClean="0">
                <a:cs typeface="Calibri" pitchFamily="34" charset="0"/>
              </a:rPr>
              <a:t>Their evaluation must focus on constructive improvement </a:t>
            </a:r>
          </a:p>
        </p:txBody>
      </p:sp>
      <p:sp>
        <p:nvSpPr>
          <p:cNvPr id="4" name="Slide Number Placeholder 3"/>
          <p:cNvSpPr txBox="1">
            <a:spLocks noGrp="1"/>
          </p:cNvSpPr>
          <p:nvPr/>
        </p:nvSpPr>
        <p:spPr>
          <a:xfrm>
            <a:off x="9034066" y="188913"/>
            <a:ext cx="638042" cy="368300"/>
          </a:xfrm>
          <a:prstGeom prst="rect">
            <a:avLst/>
          </a:prstGeom>
          <a:noFill/>
        </p:spPr>
        <p:txBody>
          <a:bodyPr lIns="36000" tIns="36000" rIns="36000" bIns="36000"/>
          <a:lstStyle/>
          <a:p>
            <a:pPr algn="r" fontAlgn="auto">
              <a:spcBef>
                <a:spcPts val="0"/>
              </a:spcBef>
              <a:spcAft>
                <a:spcPts val="0"/>
              </a:spcAft>
              <a:defRPr/>
            </a:pPr>
            <a:fld id="{17406E0C-4F17-4A57-B842-0937B2E93F51}" type="slidenum">
              <a:rPr lang="en-GB" sz="1200">
                <a:solidFill>
                  <a:schemeClr val="tx1">
                    <a:tint val="75000"/>
                  </a:schemeClr>
                </a:solidFill>
                <a:latin typeface="Arial" panose="020B0604020202020204" pitchFamily="34" charset="0"/>
                <a:cs typeface="Arial" panose="020B0604020202020204" pitchFamily="34" charset="0"/>
              </a:rPr>
              <a:pPr algn="r" fontAlgn="auto">
                <a:spcBef>
                  <a:spcPts val="0"/>
                </a:spcBef>
                <a:spcAft>
                  <a:spcPts val="0"/>
                </a:spcAft>
                <a:defRPr/>
              </a:pPr>
              <a:t>53</a:t>
            </a:fld>
            <a:endParaRPr lang="en-GB" sz="1200" dirty="0">
              <a:solidFill>
                <a:schemeClr val="tx1">
                  <a:tint val="7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7" name="Title 1"/>
          <p:cNvSpPr>
            <a:spLocks noGrp="1"/>
          </p:cNvSpPr>
          <p:nvPr>
            <p:ph type="title" idx="4294967295"/>
          </p:nvPr>
        </p:nvSpPr>
        <p:spPr/>
        <p:txBody>
          <a:bodyPr/>
          <a:lstStyle/>
          <a:p>
            <a:pPr eaLnBrk="1" hangingPunct="1"/>
            <a:r>
              <a:rPr lang="en-GB" altLang="en-US" dirty="0" smtClean="0">
                <a:solidFill>
                  <a:schemeClr val="tx1"/>
                </a:solidFill>
              </a:rPr>
              <a:t>Quality management programme</a:t>
            </a:r>
          </a:p>
        </p:txBody>
      </p:sp>
      <p:sp>
        <p:nvSpPr>
          <p:cNvPr id="372738" name="Content Placeholder 2"/>
          <p:cNvSpPr>
            <a:spLocks noGrp="1"/>
          </p:cNvSpPr>
          <p:nvPr>
            <p:ph idx="4294967295"/>
          </p:nvPr>
        </p:nvSpPr>
        <p:spPr bwMode="auto">
          <a:xfrm>
            <a:off x="123092" y="1151792"/>
            <a:ext cx="9782908" cy="5574323"/>
          </a:xfrm>
          <a:prstGeom prst="rect">
            <a:avLst/>
          </a:prstGeom>
          <a:noFill/>
          <a:ln>
            <a:miter lim="800000"/>
            <a:headEnd/>
            <a:tailEnd/>
          </a:ln>
        </p:spPr>
        <p:txBody>
          <a:bodyPr>
            <a:noAutofit/>
          </a:bodyPr>
          <a:lstStyle/>
          <a:p>
            <a:pPr marL="358775" indent="-358775" eaLnBrk="1" hangingPunct="1">
              <a:lnSpc>
                <a:spcPct val="100000"/>
              </a:lnSpc>
              <a:spcBef>
                <a:spcPts val="600"/>
              </a:spcBef>
              <a:spcAft>
                <a:spcPts val="600"/>
              </a:spcAft>
            </a:pPr>
            <a:r>
              <a:rPr lang="en-GB" noProof="0" dirty="0" smtClean="0">
                <a:cs typeface="Calibri" pitchFamily="34" charset="0"/>
              </a:rPr>
              <a:t>Response organizations to establish comprehensive quality management programme that covers</a:t>
            </a:r>
          </a:p>
          <a:p>
            <a:pPr marL="719138" lvl="1" indent="-358775" eaLnBrk="1" hangingPunct="1">
              <a:lnSpc>
                <a:spcPct val="100000"/>
              </a:lnSpc>
              <a:spcBef>
                <a:spcPts val="300"/>
              </a:spcBef>
              <a:spcAft>
                <a:spcPts val="300"/>
              </a:spcAft>
            </a:pPr>
            <a:r>
              <a:rPr lang="en-GB" sz="2400" noProof="0" dirty="0" smtClean="0">
                <a:cs typeface="Calibri" pitchFamily="34" charset="0"/>
              </a:rPr>
              <a:t>Availability and reliability of all supplies, equipment, communication systems and facilities</a:t>
            </a:r>
          </a:p>
          <a:p>
            <a:pPr marL="719138" lvl="1" indent="-358775" eaLnBrk="1" hangingPunct="1">
              <a:lnSpc>
                <a:spcPct val="100000"/>
              </a:lnSpc>
              <a:spcBef>
                <a:spcPts val="300"/>
              </a:spcBef>
              <a:spcAft>
                <a:spcPts val="300"/>
              </a:spcAft>
            </a:pPr>
            <a:r>
              <a:rPr lang="en-GB" sz="2400" noProof="0" dirty="0" smtClean="0">
                <a:cs typeface="Calibri" pitchFamily="34" charset="0"/>
              </a:rPr>
              <a:t>Inventories, resupply, tests and calibrations</a:t>
            </a:r>
          </a:p>
          <a:p>
            <a:pPr marL="719138" lvl="1" indent="-358775" eaLnBrk="1" hangingPunct="1">
              <a:lnSpc>
                <a:spcPct val="100000"/>
              </a:lnSpc>
              <a:spcBef>
                <a:spcPts val="300"/>
              </a:spcBef>
              <a:spcAft>
                <a:spcPts val="300"/>
              </a:spcAft>
            </a:pPr>
            <a:r>
              <a:rPr lang="en-GB" sz="2400" noProof="0" dirty="0" smtClean="0">
                <a:cs typeface="Calibri" pitchFamily="34" charset="0"/>
              </a:rPr>
              <a:t>Maintenance, review and updating of emergency plans, procedures and other arrangements</a:t>
            </a:r>
          </a:p>
          <a:p>
            <a:pPr marL="719138" lvl="1" indent="-358775" eaLnBrk="1" hangingPunct="1">
              <a:lnSpc>
                <a:spcPct val="100000"/>
              </a:lnSpc>
              <a:spcBef>
                <a:spcPts val="300"/>
              </a:spcBef>
              <a:spcAft>
                <a:spcPts val="300"/>
              </a:spcAft>
            </a:pPr>
            <a:r>
              <a:rPr lang="en-GB" sz="2400" noProof="0" dirty="0" smtClean="0">
                <a:cs typeface="Calibri" pitchFamily="34" charset="0"/>
              </a:rPr>
              <a:t>Incorporation of lessons learned from research, operating experience and emergency drills and exercises</a:t>
            </a:r>
          </a:p>
          <a:p>
            <a:pPr marL="358775" indent="-358775" eaLnBrk="1" hangingPunct="1">
              <a:lnSpc>
                <a:spcPct val="100000"/>
              </a:lnSpc>
              <a:spcBef>
                <a:spcPts val="600"/>
              </a:spcBef>
              <a:spcAft>
                <a:spcPts val="600"/>
              </a:spcAft>
            </a:pPr>
            <a:r>
              <a:rPr lang="en-GB" noProof="0" dirty="0" smtClean="0">
                <a:cs typeface="Calibri" pitchFamily="34" charset="0"/>
              </a:rPr>
              <a:t>Sufficient resources be available to regularly test all the above</a:t>
            </a:r>
          </a:p>
          <a:p>
            <a:pPr marL="718775" lvl="1" indent="-358775">
              <a:spcAft>
                <a:spcPts val="600"/>
              </a:spcAft>
            </a:pPr>
            <a:r>
              <a:rPr lang="en-GB" sz="2400" noProof="0" dirty="0" smtClean="0">
                <a:cs typeface="Calibri" pitchFamily="34" charset="0"/>
              </a:rPr>
              <a:t>Testing to be carried out systematically with a continuous program </a:t>
            </a:r>
          </a:p>
          <a:p>
            <a:pPr marL="358775" indent="-358775" eaLnBrk="1" hangingPunct="1">
              <a:lnSpc>
                <a:spcPct val="100000"/>
              </a:lnSpc>
              <a:spcBef>
                <a:spcPts val="600"/>
              </a:spcBef>
              <a:spcAft>
                <a:spcPts val="600"/>
              </a:spcAft>
            </a:pPr>
            <a:endParaRPr lang="en-GB" noProof="0" dirty="0" smtClean="0">
              <a:cs typeface="Calibri" pitchFamily="34" charset="0"/>
            </a:endParaRPr>
          </a:p>
        </p:txBody>
      </p:sp>
      <p:sp>
        <p:nvSpPr>
          <p:cNvPr id="4" name="Slide Number Placeholder 3"/>
          <p:cNvSpPr txBox="1">
            <a:spLocks noGrp="1"/>
          </p:cNvSpPr>
          <p:nvPr/>
        </p:nvSpPr>
        <p:spPr>
          <a:xfrm>
            <a:off x="9034066" y="188913"/>
            <a:ext cx="638042" cy="368300"/>
          </a:xfrm>
          <a:prstGeom prst="rect">
            <a:avLst/>
          </a:prstGeom>
          <a:noFill/>
        </p:spPr>
        <p:txBody>
          <a:bodyPr lIns="36000" tIns="36000" rIns="36000" bIns="36000"/>
          <a:lstStyle/>
          <a:p>
            <a:pPr algn="r" fontAlgn="auto">
              <a:spcBef>
                <a:spcPts val="0"/>
              </a:spcBef>
              <a:spcAft>
                <a:spcPts val="0"/>
              </a:spcAft>
              <a:defRPr/>
            </a:pPr>
            <a:fld id="{98CE4C9C-1A23-4477-AE1B-1B277543C960}" type="slidenum">
              <a:rPr lang="en-GB" sz="1200">
                <a:solidFill>
                  <a:schemeClr val="tx1">
                    <a:tint val="75000"/>
                  </a:schemeClr>
                </a:solidFill>
                <a:latin typeface="Arial" panose="020B0604020202020204" pitchFamily="34" charset="0"/>
                <a:cs typeface="Arial" panose="020B0604020202020204" pitchFamily="34" charset="0"/>
              </a:rPr>
              <a:pPr algn="r" fontAlgn="auto">
                <a:spcBef>
                  <a:spcPts val="0"/>
                </a:spcBef>
                <a:spcAft>
                  <a:spcPts val="0"/>
                </a:spcAft>
                <a:defRPr/>
              </a:pPr>
              <a:t>54</a:t>
            </a:fld>
            <a:endParaRPr lang="en-GB" sz="1200" dirty="0">
              <a:solidFill>
                <a:schemeClr val="tx1">
                  <a:tint val="7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5" name="Title 1"/>
          <p:cNvSpPr>
            <a:spLocks noGrp="1"/>
          </p:cNvSpPr>
          <p:nvPr>
            <p:ph type="title" idx="4294967295"/>
          </p:nvPr>
        </p:nvSpPr>
        <p:spPr/>
        <p:txBody>
          <a:bodyPr/>
          <a:lstStyle/>
          <a:p>
            <a:pPr eaLnBrk="1" hangingPunct="1"/>
            <a:r>
              <a:rPr lang="en-GB" altLang="en-US" dirty="0" smtClean="0">
                <a:solidFill>
                  <a:schemeClr val="tx1"/>
                </a:solidFill>
              </a:rPr>
              <a:t>Quality management programme </a:t>
            </a:r>
            <a:r>
              <a:rPr lang="en-GB" altLang="en-US" dirty="0" smtClean="0">
                <a:solidFill>
                  <a:schemeClr val="tx1"/>
                </a:solidFill>
              </a:rPr>
              <a:t>– cont’d</a:t>
            </a:r>
            <a:endParaRPr lang="en-GB" b="0" noProof="0" dirty="0" smtClean="0">
              <a:latin typeface="Arial" charset="0"/>
              <a:cs typeface="Arial" charset="0"/>
            </a:endParaRPr>
          </a:p>
        </p:txBody>
      </p:sp>
      <p:sp>
        <p:nvSpPr>
          <p:cNvPr id="374786" name="Content Placeholder 2"/>
          <p:cNvSpPr>
            <a:spLocks noGrp="1"/>
          </p:cNvSpPr>
          <p:nvPr>
            <p:ph idx="4294967295"/>
          </p:nvPr>
        </p:nvSpPr>
        <p:spPr bwMode="auto">
          <a:xfrm>
            <a:off x="514219" y="1484313"/>
            <a:ext cx="8884444" cy="4679950"/>
          </a:xfrm>
          <a:prstGeom prst="rect">
            <a:avLst/>
          </a:prstGeom>
          <a:noFill/>
          <a:ln>
            <a:miter lim="800000"/>
            <a:headEnd/>
            <a:tailEnd/>
          </a:ln>
        </p:spPr>
        <p:txBody>
          <a:bodyPr/>
          <a:lstStyle/>
          <a:p>
            <a:pPr marL="358775" indent="-358775" eaLnBrk="1" hangingPunct="1">
              <a:lnSpc>
                <a:spcPct val="100000"/>
              </a:lnSpc>
              <a:spcBef>
                <a:spcPts val="600"/>
              </a:spcBef>
              <a:spcAft>
                <a:spcPts val="600"/>
              </a:spcAft>
            </a:pPr>
            <a:r>
              <a:rPr lang="en-GB" noProof="0" dirty="0" smtClean="0">
                <a:cs typeface="Calibri" pitchFamily="34" charset="0"/>
              </a:rPr>
              <a:t>Emergencies need to be </a:t>
            </a:r>
          </a:p>
          <a:p>
            <a:pPr marL="719138" lvl="1" indent="-358775" eaLnBrk="1" hangingPunct="1">
              <a:lnSpc>
                <a:spcPct val="100000"/>
              </a:lnSpc>
              <a:spcBef>
                <a:spcPts val="300"/>
              </a:spcBef>
              <a:spcAft>
                <a:spcPts val="300"/>
              </a:spcAft>
            </a:pPr>
            <a:r>
              <a:rPr lang="en-GB" noProof="0" dirty="0" smtClean="0">
                <a:cs typeface="Calibri" pitchFamily="34" charset="0"/>
              </a:rPr>
              <a:t>Investigated and analysed and</a:t>
            </a:r>
          </a:p>
          <a:p>
            <a:pPr marL="719138" lvl="1" indent="-358775" eaLnBrk="1" hangingPunct="1">
              <a:lnSpc>
                <a:spcPct val="100000"/>
              </a:lnSpc>
              <a:spcBef>
                <a:spcPts val="300"/>
              </a:spcBef>
              <a:spcAft>
                <a:spcPts val="300"/>
              </a:spcAft>
            </a:pPr>
            <a:r>
              <a:rPr lang="en-GB" dirty="0" smtClean="0">
                <a:cs typeface="Calibri" pitchFamily="34" charset="0"/>
              </a:rPr>
              <a:t>Necessary </a:t>
            </a:r>
            <a:r>
              <a:rPr lang="en-GB" dirty="0">
                <a:cs typeface="Calibri" pitchFamily="34" charset="0"/>
              </a:rPr>
              <a:t>improvements </a:t>
            </a:r>
            <a:r>
              <a:rPr lang="en-GB" dirty="0" smtClean="0">
                <a:cs typeface="Calibri" pitchFamily="34" charset="0"/>
              </a:rPr>
              <a:t>identified and implemented</a:t>
            </a:r>
            <a:endParaRPr lang="en-GB" noProof="0" dirty="0" smtClean="0">
              <a:cs typeface="Calibri" pitchFamily="34" charset="0"/>
            </a:endParaRPr>
          </a:p>
          <a:p>
            <a:pPr marL="358775" indent="-358775" eaLnBrk="1" hangingPunct="1">
              <a:lnSpc>
                <a:spcPct val="100000"/>
              </a:lnSpc>
              <a:spcBef>
                <a:spcPts val="600"/>
              </a:spcBef>
              <a:spcAft>
                <a:spcPts val="600"/>
              </a:spcAft>
            </a:pPr>
            <a:r>
              <a:rPr lang="en-GB" noProof="0" dirty="0" smtClean="0">
                <a:cs typeface="Calibri" pitchFamily="34" charset="0"/>
              </a:rPr>
              <a:t>Lessons learned with international significance</a:t>
            </a:r>
          </a:p>
          <a:p>
            <a:pPr marL="719138" lvl="1" indent="-358775" eaLnBrk="1" hangingPunct="1">
              <a:lnSpc>
                <a:spcPct val="100000"/>
              </a:lnSpc>
              <a:spcBef>
                <a:spcPts val="300"/>
              </a:spcBef>
              <a:spcAft>
                <a:spcPts val="300"/>
              </a:spcAft>
            </a:pPr>
            <a:r>
              <a:rPr lang="en-GB" noProof="0" dirty="0" smtClean="0">
                <a:cs typeface="Calibri" pitchFamily="34" charset="0"/>
              </a:rPr>
              <a:t>Reported to the IAEA</a:t>
            </a:r>
          </a:p>
          <a:p>
            <a:pPr marL="719138" lvl="1" indent="-358775" eaLnBrk="1" hangingPunct="1">
              <a:lnSpc>
                <a:spcPct val="100000"/>
              </a:lnSpc>
              <a:spcBef>
                <a:spcPts val="300"/>
              </a:spcBef>
              <a:spcAft>
                <a:spcPts val="300"/>
              </a:spcAft>
            </a:pPr>
            <a:r>
              <a:rPr lang="en-GB" noProof="0" dirty="0" smtClean="0">
                <a:cs typeface="Calibri" pitchFamily="34" charset="0"/>
              </a:rPr>
              <a:t>IAEA reports and other reports of emergencies to be reviewed to identify relevant lessons</a:t>
            </a:r>
          </a:p>
          <a:p>
            <a:pPr marL="358775" indent="-358775" eaLnBrk="1" hangingPunct="1">
              <a:lnSpc>
                <a:spcPct val="100000"/>
              </a:lnSpc>
              <a:spcBef>
                <a:spcPts val="600"/>
              </a:spcBef>
              <a:spcAft>
                <a:spcPts val="600"/>
              </a:spcAft>
            </a:pPr>
            <a:endParaRPr lang="en-GB" noProof="0" dirty="0" smtClean="0">
              <a:cs typeface="Calibri" pitchFamily="34" charset="0"/>
            </a:endParaRPr>
          </a:p>
        </p:txBody>
      </p:sp>
      <p:sp>
        <p:nvSpPr>
          <p:cNvPr id="4" name="Slide Number Placeholder 3"/>
          <p:cNvSpPr txBox="1">
            <a:spLocks noGrp="1"/>
          </p:cNvSpPr>
          <p:nvPr/>
        </p:nvSpPr>
        <p:spPr>
          <a:xfrm>
            <a:off x="9034066" y="188913"/>
            <a:ext cx="638042" cy="368300"/>
          </a:xfrm>
          <a:prstGeom prst="rect">
            <a:avLst/>
          </a:prstGeom>
          <a:noFill/>
        </p:spPr>
        <p:txBody>
          <a:bodyPr lIns="36000" tIns="36000" rIns="36000" bIns="36000"/>
          <a:lstStyle/>
          <a:p>
            <a:pPr algn="r" fontAlgn="auto">
              <a:spcBef>
                <a:spcPts val="0"/>
              </a:spcBef>
              <a:spcAft>
                <a:spcPts val="0"/>
              </a:spcAft>
              <a:defRPr/>
            </a:pPr>
            <a:fld id="{4BCEF94A-141D-4407-9632-CE4CAD4FFA38}" type="slidenum">
              <a:rPr lang="en-GB" sz="1200">
                <a:solidFill>
                  <a:schemeClr val="tx1">
                    <a:tint val="75000"/>
                  </a:schemeClr>
                </a:solidFill>
                <a:latin typeface="Arial" panose="020B0604020202020204" pitchFamily="34" charset="0"/>
                <a:cs typeface="Arial" panose="020B0604020202020204" pitchFamily="34" charset="0"/>
              </a:rPr>
              <a:pPr algn="r" fontAlgn="auto">
                <a:spcBef>
                  <a:spcPts val="0"/>
                </a:spcBef>
                <a:spcAft>
                  <a:spcPts val="0"/>
                </a:spcAft>
                <a:defRPr/>
              </a:pPr>
              <a:t>55</a:t>
            </a:fld>
            <a:endParaRPr lang="en-GB" sz="1200" dirty="0">
              <a:solidFill>
                <a:schemeClr val="tx1">
                  <a:tint val="7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3" name="Title 1"/>
          <p:cNvSpPr>
            <a:spLocks noGrp="1"/>
          </p:cNvSpPr>
          <p:nvPr>
            <p:ph type="title" idx="4294967295"/>
          </p:nvPr>
        </p:nvSpPr>
        <p:spPr/>
        <p:txBody>
          <a:bodyPr/>
          <a:lstStyle/>
          <a:p>
            <a:pPr eaLnBrk="1" hangingPunct="1"/>
            <a:r>
              <a:rPr lang="en-GB" altLang="en-US" dirty="0" smtClean="0">
                <a:solidFill>
                  <a:schemeClr val="tx1"/>
                </a:solidFill>
              </a:rPr>
              <a:t>Emergency Preparedness Review - </a:t>
            </a:r>
            <a:r>
              <a:rPr lang="en-GB" altLang="en-US" dirty="0" err="1" smtClean="0">
                <a:solidFill>
                  <a:schemeClr val="tx1"/>
                </a:solidFill>
              </a:rPr>
              <a:t>EPREV</a:t>
            </a:r>
            <a:endParaRPr lang="en-GB" altLang="en-US" dirty="0" smtClean="0">
              <a:solidFill>
                <a:schemeClr val="tx1"/>
              </a:solidFill>
            </a:endParaRPr>
          </a:p>
        </p:txBody>
      </p:sp>
      <p:sp>
        <p:nvSpPr>
          <p:cNvPr id="376834" name="Content Placeholder 2"/>
          <p:cNvSpPr>
            <a:spLocks noGrp="1"/>
          </p:cNvSpPr>
          <p:nvPr>
            <p:ph idx="4294967295"/>
          </p:nvPr>
        </p:nvSpPr>
        <p:spPr bwMode="auto">
          <a:xfrm>
            <a:off x="281354" y="1484313"/>
            <a:ext cx="9460523" cy="4679950"/>
          </a:xfrm>
          <a:prstGeom prst="rect">
            <a:avLst/>
          </a:prstGeom>
          <a:noFill/>
          <a:ln>
            <a:miter lim="800000"/>
            <a:headEnd/>
            <a:tailEnd/>
          </a:ln>
        </p:spPr>
        <p:txBody>
          <a:bodyPr>
            <a:normAutofit/>
          </a:bodyPr>
          <a:lstStyle/>
          <a:p>
            <a:pPr marL="358775" indent="-358775">
              <a:spcAft>
                <a:spcPts val="600"/>
              </a:spcAft>
            </a:pPr>
            <a:r>
              <a:rPr lang="en-GB" dirty="0">
                <a:cs typeface="Calibri" pitchFamily="34" charset="0"/>
              </a:rPr>
              <a:t>Internal and external auditing process </a:t>
            </a:r>
            <a:r>
              <a:rPr lang="en-GB" dirty="0" smtClean="0">
                <a:cs typeface="Calibri" pitchFamily="34" charset="0"/>
              </a:rPr>
              <a:t>is </a:t>
            </a:r>
            <a:r>
              <a:rPr lang="en-GB" dirty="0" smtClean="0">
                <a:cs typeface="Calibri" pitchFamily="34" charset="0"/>
              </a:rPr>
              <a:t>necessary in order to </a:t>
            </a:r>
            <a:r>
              <a:rPr lang="en-GB" dirty="0">
                <a:cs typeface="Calibri" pitchFamily="34" charset="0"/>
              </a:rPr>
              <a:t>regularly verify quality management </a:t>
            </a:r>
            <a:r>
              <a:rPr lang="en-GB" dirty="0" smtClean="0">
                <a:cs typeface="Calibri" pitchFamily="34" charset="0"/>
              </a:rPr>
              <a:t>system</a:t>
            </a:r>
            <a:endParaRPr lang="en-GB" noProof="0" dirty="0" smtClean="0">
              <a:cs typeface="Calibri" pitchFamily="34" charset="0"/>
            </a:endParaRPr>
          </a:p>
          <a:p>
            <a:pPr marL="358775" indent="-358775" eaLnBrk="1" hangingPunct="1">
              <a:lnSpc>
                <a:spcPct val="100000"/>
              </a:lnSpc>
              <a:spcBef>
                <a:spcPts val="600"/>
              </a:spcBef>
              <a:spcAft>
                <a:spcPts val="600"/>
              </a:spcAft>
            </a:pPr>
            <a:r>
              <a:rPr lang="en-GB" noProof="0" dirty="0" smtClean="0">
                <a:cs typeface="Calibri" pitchFamily="34" charset="0"/>
              </a:rPr>
              <a:t>IAEA offers to its Member States independent peer review of their emergency preparedness - EPREV</a:t>
            </a:r>
          </a:p>
          <a:p>
            <a:pPr marL="358775" indent="-358775" eaLnBrk="1" hangingPunct="1">
              <a:lnSpc>
                <a:spcPct val="100000"/>
              </a:lnSpc>
              <a:spcBef>
                <a:spcPts val="600"/>
              </a:spcBef>
              <a:spcAft>
                <a:spcPts val="600"/>
              </a:spcAft>
            </a:pPr>
            <a:r>
              <a:rPr lang="en-GB" noProof="0" dirty="0" err="1" smtClean="0">
                <a:cs typeface="Calibri" pitchFamily="34" charset="0"/>
              </a:rPr>
              <a:t>EPREV</a:t>
            </a:r>
            <a:r>
              <a:rPr lang="en-GB" noProof="0" dirty="0" smtClean="0">
                <a:cs typeface="Calibri" pitchFamily="34" charset="0"/>
              </a:rPr>
              <a:t> can cover all aspects</a:t>
            </a:r>
          </a:p>
          <a:p>
            <a:pPr marL="719138" lvl="1" indent="-358775" eaLnBrk="1" hangingPunct="1">
              <a:lnSpc>
                <a:spcPct val="100000"/>
              </a:lnSpc>
              <a:spcBef>
                <a:spcPts val="300"/>
              </a:spcBef>
              <a:spcAft>
                <a:spcPts val="300"/>
              </a:spcAft>
            </a:pPr>
            <a:r>
              <a:rPr lang="en-GB" noProof="0" dirty="0" smtClean="0">
                <a:cs typeface="Calibri" pitchFamily="34" charset="0"/>
              </a:rPr>
              <a:t>From peer review of emergency arrangements at NPPs to full peer review of emergency arrangements within a State (at operator, local and national level)</a:t>
            </a:r>
          </a:p>
          <a:p>
            <a:pPr marL="0" indent="0" eaLnBrk="1" hangingPunct="1">
              <a:lnSpc>
                <a:spcPct val="100000"/>
              </a:lnSpc>
              <a:spcBef>
                <a:spcPts val="600"/>
              </a:spcBef>
              <a:spcAft>
                <a:spcPts val="600"/>
              </a:spcAft>
              <a:buNone/>
            </a:pPr>
            <a:endParaRPr lang="en-GB" noProof="0" dirty="0" smtClean="0">
              <a:cs typeface="Calibri" pitchFamily="34" charset="0"/>
            </a:endParaRPr>
          </a:p>
          <a:p>
            <a:pPr marL="358775" indent="-358775" eaLnBrk="1" hangingPunct="1">
              <a:lnSpc>
                <a:spcPct val="100000"/>
              </a:lnSpc>
              <a:spcBef>
                <a:spcPts val="600"/>
              </a:spcBef>
              <a:spcAft>
                <a:spcPts val="600"/>
              </a:spcAft>
            </a:pPr>
            <a:endParaRPr lang="en-GB" noProof="0" dirty="0" smtClean="0">
              <a:cs typeface="Calibri" pitchFamily="34" charset="0"/>
            </a:endParaRPr>
          </a:p>
        </p:txBody>
      </p:sp>
      <p:sp>
        <p:nvSpPr>
          <p:cNvPr id="4" name="Slide Number Placeholder 3"/>
          <p:cNvSpPr txBox="1">
            <a:spLocks noGrp="1"/>
          </p:cNvSpPr>
          <p:nvPr/>
        </p:nvSpPr>
        <p:spPr>
          <a:xfrm>
            <a:off x="9034066" y="188913"/>
            <a:ext cx="638042" cy="368300"/>
          </a:xfrm>
          <a:prstGeom prst="rect">
            <a:avLst/>
          </a:prstGeom>
          <a:noFill/>
        </p:spPr>
        <p:txBody>
          <a:bodyPr lIns="36000" tIns="36000" rIns="36000" bIns="36000"/>
          <a:lstStyle/>
          <a:p>
            <a:pPr algn="r" fontAlgn="auto">
              <a:spcBef>
                <a:spcPts val="0"/>
              </a:spcBef>
              <a:spcAft>
                <a:spcPts val="0"/>
              </a:spcAft>
              <a:defRPr/>
            </a:pPr>
            <a:fld id="{F5E8E35A-4C91-4F4D-AE3C-BD8AE8E72DB6}" type="slidenum">
              <a:rPr lang="en-GB" sz="1200">
                <a:solidFill>
                  <a:schemeClr val="tx1">
                    <a:tint val="75000"/>
                  </a:schemeClr>
                </a:solidFill>
                <a:latin typeface="Arial" panose="020B0604020202020204" pitchFamily="34" charset="0"/>
                <a:cs typeface="Arial" panose="020B0604020202020204" pitchFamily="34" charset="0"/>
              </a:rPr>
              <a:pPr algn="r" fontAlgn="auto">
                <a:spcBef>
                  <a:spcPts val="0"/>
                </a:spcBef>
                <a:spcAft>
                  <a:spcPts val="0"/>
                </a:spcAft>
                <a:defRPr/>
              </a:pPr>
              <a:t>56</a:t>
            </a:fld>
            <a:endParaRPr lang="en-GB" sz="1200" dirty="0">
              <a:solidFill>
                <a:schemeClr val="tx1">
                  <a:tint val="75000"/>
                </a:schemeClr>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Key points</a:t>
            </a:r>
            <a:endParaRPr lang="en-GB" dirty="0"/>
          </a:p>
        </p:txBody>
      </p:sp>
      <p:sp>
        <p:nvSpPr>
          <p:cNvPr id="3" name="Content Placeholder 2"/>
          <p:cNvSpPr>
            <a:spLocks noGrp="1"/>
          </p:cNvSpPr>
          <p:nvPr>
            <p:ph idx="1"/>
          </p:nvPr>
        </p:nvSpPr>
        <p:spPr/>
        <p:txBody>
          <a:bodyPr>
            <a:normAutofit lnSpcReduction="10000"/>
          </a:bodyPr>
          <a:lstStyle/>
          <a:p>
            <a:r>
              <a:rPr lang="en-US" dirty="0" smtClean="0"/>
              <a:t>Functional elements </a:t>
            </a:r>
            <a:r>
              <a:rPr lang="en-US" dirty="0" smtClean="0"/>
              <a:t>are related to the response functions which are to be performed in a nuclear or radiological emergency</a:t>
            </a:r>
          </a:p>
          <a:p>
            <a:pPr lvl="1"/>
            <a:r>
              <a:rPr lang="en-US" dirty="0" smtClean="0"/>
              <a:t>each organization to choose the functional elements applicable for their roles and responsibilities in an emergency</a:t>
            </a:r>
          </a:p>
          <a:p>
            <a:r>
              <a:rPr lang="en-US" dirty="0" smtClean="0"/>
              <a:t>Infrastructural elements are to be established at the preparedness stage for effective implementation of the response functions in an emergency</a:t>
            </a:r>
          </a:p>
          <a:p>
            <a:r>
              <a:rPr lang="en-US" dirty="0" smtClean="0"/>
              <a:t>International requirements in GSR Part 7 address all functional and infrastructural elements</a:t>
            </a:r>
            <a:endParaRPr lang="hu-HU" dirty="0"/>
          </a:p>
        </p:txBody>
      </p:sp>
      <p:sp>
        <p:nvSpPr>
          <p:cNvPr id="6" name="Slide Number Placeholder 5"/>
          <p:cNvSpPr>
            <a:spLocks noGrp="1"/>
          </p:cNvSpPr>
          <p:nvPr>
            <p:ph type="sldNum" sz="quarter" idx="12"/>
          </p:nvPr>
        </p:nvSpPr>
        <p:spPr/>
        <p:txBody>
          <a:bodyPr/>
          <a:lstStyle/>
          <a:p>
            <a:fld id="{23A0628E-C12F-4F8C-9895-BCD5E30100D3}" type="slidenum">
              <a:rPr lang="en-US" smtClean="0"/>
              <a:pPr/>
              <a:t>57</a:t>
            </a:fld>
            <a:endParaRPr lang="en-US" dirty="0"/>
          </a:p>
        </p:txBody>
      </p:sp>
    </p:spTree>
    <p:extLst>
      <p:ext uri="{BB962C8B-B14F-4D97-AF65-F5344CB8AC3E}">
        <p14:creationId xmlns="" xmlns:p14="http://schemas.microsoft.com/office/powerpoint/2010/main" val="184651443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u-HU" dirty="0" smtClean="0"/>
              <a:t>References</a:t>
            </a:r>
            <a:endParaRPr lang="en-GB" dirty="0"/>
          </a:p>
        </p:txBody>
      </p:sp>
      <p:sp>
        <p:nvSpPr>
          <p:cNvPr id="3" name="Content Placeholder 2"/>
          <p:cNvSpPr>
            <a:spLocks noGrp="1"/>
          </p:cNvSpPr>
          <p:nvPr>
            <p:ph idx="1"/>
          </p:nvPr>
        </p:nvSpPr>
        <p:spPr/>
        <p:txBody>
          <a:bodyPr/>
          <a:lstStyle/>
          <a:p>
            <a:r>
              <a:rPr lang="en-GB" altLang="en-US" dirty="0" smtClean="0"/>
              <a:t>IAEA GSR Part 7</a:t>
            </a:r>
            <a:endParaRPr lang="hu-HU" dirty="0" smtClean="0"/>
          </a:p>
          <a:p>
            <a:r>
              <a:rPr lang="en-GB" altLang="en-US" dirty="0" smtClean="0"/>
              <a:t>IAEA </a:t>
            </a:r>
            <a:r>
              <a:rPr lang="en-GB" altLang="en-US" dirty="0" smtClean="0"/>
              <a:t>GSR Part </a:t>
            </a:r>
            <a:r>
              <a:rPr lang="en-GB" altLang="en-US" dirty="0" smtClean="0"/>
              <a:t>3</a:t>
            </a:r>
          </a:p>
          <a:p>
            <a:r>
              <a:rPr lang="en-GB" altLang="en-US" dirty="0" smtClean="0"/>
              <a:t>IAEA GS-G-2.1</a:t>
            </a:r>
            <a:endParaRPr lang="en-GB" altLang="en-US" dirty="0" smtClean="0"/>
          </a:p>
          <a:p>
            <a:r>
              <a:rPr lang="en-GB" altLang="en-US" dirty="0" smtClean="0"/>
              <a:t>IAEA EPR-Method 2003</a:t>
            </a:r>
          </a:p>
        </p:txBody>
      </p:sp>
      <p:sp>
        <p:nvSpPr>
          <p:cNvPr id="6" name="Slide Number Placeholder 5"/>
          <p:cNvSpPr>
            <a:spLocks noGrp="1"/>
          </p:cNvSpPr>
          <p:nvPr>
            <p:ph type="sldNum" sz="quarter" idx="12"/>
          </p:nvPr>
        </p:nvSpPr>
        <p:spPr/>
        <p:txBody>
          <a:bodyPr/>
          <a:lstStyle/>
          <a:p>
            <a:fld id="{23A0628E-C12F-4F8C-9895-BCD5E30100D3}" type="slidenum">
              <a:rPr lang="en-US" smtClean="0"/>
              <a:pPr/>
              <a:t>58</a:t>
            </a:fld>
            <a:endParaRPr lang="en-US" dirty="0"/>
          </a:p>
        </p:txBody>
      </p:sp>
    </p:spTree>
    <p:extLst>
      <p:ext uri="{BB962C8B-B14F-4D97-AF65-F5344CB8AC3E}">
        <p14:creationId xmlns="" xmlns:p14="http://schemas.microsoft.com/office/powerpoint/2010/main" val="156474785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p:txBody>
          <a:bodyPr>
            <a:normAutofit/>
          </a:bodyPr>
          <a:lstStyle/>
          <a:p>
            <a:r>
              <a:rPr lang="en-GB" sz="4400" i="1" dirty="0">
                <a:latin typeface="Times New Roman" panose="02020603050405020304" pitchFamily="18" charset="0"/>
                <a:cs typeface="Times New Roman" panose="02020603050405020304" pitchFamily="18" charset="0"/>
              </a:rPr>
              <a:t>Thank you!</a:t>
            </a:r>
          </a:p>
        </p:txBody>
      </p:sp>
      <p:sp>
        <p:nvSpPr>
          <p:cNvPr id="4" name="Title 3"/>
          <p:cNvSpPr>
            <a:spLocks noGrp="1"/>
          </p:cNvSpPr>
          <p:nvPr>
            <p:ph type="ctrTitle"/>
          </p:nvPr>
        </p:nvSpPr>
        <p:spPr/>
        <p:txBody>
          <a:bodyPr/>
          <a:lstStyle/>
          <a:p>
            <a:endParaRPr lang="en-US"/>
          </a:p>
        </p:txBody>
      </p:sp>
    </p:spTree>
    <p:extLst>
      <p:ext uri="{BB962C8B-B14F-4D97-AF65-F5344CB8AC3E}">
        <p14:creationId xmlns="" xmlns:p14="http://schemas.microsoft.com/office/powerpoint/2010/main" val="231638427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GB" altLang="en-US" dirty="0" smtClean="0"/>
              <a:t>Discussions on Unit 2</a:t>
            </a:r>
            <a:br>
              <a:rPr lang="en-GB" altLang="en-US" dirty="0" smtClean="0"/>
            </a:br>
            <a:r>
              <a:rPr lang="en-GB" altLang="en-US" sz="2000" dirty="0" smtClean="0"/>
              <a:t>[10 minutes]</a:t>
            </a:r>
            <a:endParaRPr lang="en-US" dirty="0"/>
          </a:p>
        </p:txBody>
      </p:sp>
      <p:pic>
        <p:nvPicPr>
          <p:cNvPr id="5" name="Picture 4" descr="Image result for question mark emoji"/>
          <p:cNvPicPr>
            <a:picLocks noChangeAspect="1" noChangeArrowheads="1"/>
          </p:cNvPicPr>
          <p:nvPr/>
        </p:nvPicPr>
        <p:blipFill>
          <a:blip r:embed="rId3"/>
          <a:srcRect/>
          <a:stretch>
            <a:fillRect/>
          </a:stretch>
        </p:blipFill>
        <p:spPr bwMode="auto">
          <a:xfrm>
            <a:off x="436676" y="3019202"/>
            <a:ext cx="2829357" cy="2205939"/>
          </a:xfrm>
          <a:prstGeom prst="rect">
            <a:avLst/>
          </a:prstGeom>
          <a:noFill/>
        </p:spPr>
      </p:pic>
    </p:spTree>
    <p:extLst>
      <p:ext uri="{BB962C8B-B14F-4D97-AF65-F5344CB8AC3E}">
        <p14:creationId xmlns="" xmlns:p14="http://schemas.microsoft.com/office/powerpoint/2010/main" val="231638427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2">
      <a:dk1>
        <a:srgbClr val="003399"/>
      </a:dk1>
      <a:lt1>
        <a:sysClr val="window" lastClr="FFFFFF"/>
      </a:lt1>
      <a:dk2>
        <a:srgbClr val="3366CC"/>
      </a:dk2>
      <a:lt2>
        <a:srgbClr val="DBDBDD"/>
      </a:lt2>
      <a:accent1>
        <a:srgbClr val="6699CC"/>
      </a:accent1>
      <a:accent2>
        <a:srgbClr val="FF9900"/>
      </a:accent2>
      <a:accent3>
        <a:srgbClr val="99CC00"/>
      </a:accent3>
      <a:accent4>
        <a:srgbClr val="8681B8"/>
      </a:accent4>
      <a:accent5>
        <a:srgbClr val="32A14C"/>
      </a:accent5>
      <a:accent6>
        <a:srgbClr val="99CCFF"/>
      </a:accent6>
      <a:hlink>
        <a:srgbClr val="6699CC"/>
      </a:hlink>
      <a:folHlink>
        <a:srgbClr val="8681B8"/>
      </a:folHlink>
    </a:clrScheme>
    <a:fontScheme name="procureme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68F938DE8BD94789445616FEE2D6D6" ma:contentTypeVersion="1" ma:contentTypeDescription="Create a new document." ma:contentTypeScope="" ma:versionID="288b2ef4e43c6e990d541f0010fc7b79">
  <xsd:schema xmlns:xsd="http://www.w3.org/2001/XMLSchema" xmlns:xs="http://www.w3.org/2001/XMLSchema" xmlns:p="http://schemas.microsoft.com/office/2006/metadata/properties" targetNamespace="http://schemas.microsoft.com/office/2006/metadata/properties" ma:root="true" ma:fieldsID="0ac3a7447a7246b5c45829a245a11fa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A66762-719B-4B6B-8B2E-623490E2F0EB}"/>
</file>

<file path=customXml/itemProps2.xml><?xml version="1.0" encoding="utf-8"?>
<ds:datastoreItem xmlns:ds="http://schemas.openxmlformats.org/officeDocument/2006/customXml" ds:itemID="{7EC7A37C-737F-4ED1-AF97-5C97FD0DD10C}"/>
</file>

<file path=customXml/itemProps3.xml><?xml version="1.0" encoding="utf-8"?>
<ds:datastoreItem xmlns:ds="http://schemas.openxmlformats.org/officeDocument/2006/customXml" ds:itemID="{54CC176A-FC07-4002-B08D-F645568B64E9}"/>
</file>

<file path=docProps/app.xml><?xml version="1.0" encoding="utf-8"?>
<Properties xmlns="http://schemas.openxmlformats.org/officeDocument/2006/extended-properties" xmlns:vt="http://schemas.openxmlformats.org/officeDocument/2006/docPropsVTypes">
  <Template/>
  <TotalTime>3558</TotalTime>
  <Words>5069</Words>
  <Application>Microsoft Office PowerPoint</Application>
  <PresentationFormat>A4 Paper (210x297 mm)</PresentationFormat>
  <Paragraphs>682</Paragraphs>
  <Slides>60</Slides>
  <Notes>49</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Office Theme</vt:lpstr>
      <vt:lpstr>Unit 2: Functional and infrastructural elements for emergency preparedness and response</vt:lpstr>
      <vt:lpstr>Learning objectives</vt:lpstr>
      <vt:lpstr>Contents</vt:lpstr>
      <vt:lpstr>Introduction</vt:lpstr>
      <vt:lpstr>Slide 5</vt:lpstr>
      <vt:lpstr>Managing operations in an emergency</vt:lpstr>
      <vt:lpstr>Identifying, notifying and activating</vt:lpstr>
      <vt:lpstr>Identifying, notifying and activating - cont’d   </vt:lpstr>
      <vt:lpstr>In practice</vt:lpstr>
      <vt:lpstr>Taking mitigatory actions</vt:lpstr>
      <vt:lpstr>Taking mitigatory actions – cont’d</vt:lpstr>
      <vt:lpstr>Taking urgent protective actions and other response actions</vt:lpstr>
      <vt:lpstr>Taking urgent protective actions and other response actions – cont’d</vt:lpstr>
      <vt:lpstr>Public protective actions</vt:lpstr>
      <vt:lpstr>Urgent vs. early protective actions</vt:lpstr>
      <vt:lpstr>Urgent vs. early protective actions – cont’d  </vt:lpstr>
      <vt:lpstr>Providing instructions and warnings to the public  For whom?</vt:lpstr>
      <vt:lpstr>Providing instructions and warnings to the public General rules:</vt:lpstr>
      <vt:lpstr>Emergency warning systems</vt:lpstr>
      <vt:lpstr>Protecting emergency workers and helpers</vt:lpstr>
      <vt:lpstr>Requirements for emergency workers</vt:lpstr>
      <vt:lpstr>High doses on a voluntarily basis</vt:lpstr>
      <vt:lpstr>Restricting exposure of emergency workers and emergency helpers</vt:lpstr>
      <vt:lpstr>Managing medical response</vt:lpstr>
      <vt:lpstr>Three levels of medical response</vt:lpstr>
      <vt:lpstr>Management of patients exposed to radiation</vt:lpstr>
      <vt:lpstr>Communicating to the public during an emergency Challenge</vt:lpstr>
      <vt:lpstr>Effective public communications</vt:lpstr>
      <vt:lpstr>Involving the media </vt:lpstr>
      <vt:lpstr>Emergency radiation monitoring</vt:lpstr>
      <vt:lpstr>Generic guidance on emergency monitoring</vt:lpstr>
      <vt:lpstr>Managing radioactive waste</vt:lpstr>
      <vt:lpstr>International requirements on radioactive waste management</vt:lpstr>
      <vt:lpstr>Mitigating non-radiological consequences</vt:lpstr>
      <vt:lpstr>Terminating the emergency</vt:lpstr>
      <vt:lpstr>Criteria for terminating the emergency</vt:lpstr>
      <vt:lpstr>Slide 37</vt:lpstr>
      <vt:lpstr>What is needed to perform response functions</vt:lpstr>
      <vt:lpstr>Authorities for EPR</vt:lpstr>
      <vt:lpstr>Organization and staffing</vt:lpstr>
      <vt:lpstr>Block diagram – example:</vt:lpstr>
      <vt:lpstr>Coordination of emergency preparedness and response</vt:lpstr>
      <vt:lpstr>Incident Command System (ICS)</vt:lpstr>
      <vt:lpstr>Coordination at national level</vt:lpstr>
      <vt:lpstr>Coordination at international level</vt:lpstr>
      <vt:lpstr>Plans and procedures</vt:lpstr>
      <vt:lpstr>Plans and procedures – cont’d</vt:lpstr>
      <vt:lpstr>Logistical support and facilities</vt:lpstr>
      <vt:lpstr>Logistical Support and Facilities – cont’d</vt:lpstr>
      <vt:lpstr>Logistical Support and Facilities – cont’d</vt:lpstr>
      <vt:lpstr>Logistical support and facilities – cont’d</vt:lpstr>
      <vt:lpstr>Training, drills and exercises</vt:lpstr>
      <vt:lpstr>Systematic approach to training and exercises</vt:lpstr>
      <vt:lpstr>Quality management programme</vt:lpstr>
      <vt:lpstr>Quality management programme – cont’d</vt:lpstr>
      <vt:lpstr>Emergency Preparedness Review - EPREV</vt:lpstr>
      <vt:lpstr>Key points</vt:lpstr>
      <vt:lpstr>References</vt:lpstr>
      <vt:lpstr>Slide 59</vt:lpstr>
      <vt:lpstr>Discussions on Unit 2 [10 minutes]</vt:lpstr>
    </vt:vector>
  </TitlesOfParts>
  <Company>IAEA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SCHLOSMAN, Anna</dc:creator>
  <cp:lastModifiedBy>Adina</cp:lastModifiedBy>
  <cp:revision>187</cp:revision>
  <cp:lastPrinted>2015-12-18T15:27:41Z</cp:lastPrinted>
  <dcterms:created xsi:type="dcterms:W3CDTF">2014-07-03T09:13:58Z</dcterms:created>
  <dcterms:modified xsi:type="dcterms:W3CDTF">2018-03-20T12:08:07Z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0x0101006868F938DE8BD94789445616FEE2D6D6</vt:lpwstr>
  </property>
</Properties>
</file>